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7" r:id="rId13"/>
    <p:sldId id="266" r:id="rId14"/>
    <p:sldId id="272" r:id="rId15"/>
    <p:sldId id="268" r:id="rId16"/>
    <p:sldId id="269" r:id="rId17"/>
    <p:sldId id="270" r:id="rId18"/>
    <p:sldId id="271"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236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3399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553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45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4971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97482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9560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2648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475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289381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1543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198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261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2397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660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202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4552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031811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913;&#933;&#932;&#927;&#913;&#926;&#921;&#927;&#923;&#927;&#915;&#919;&#931;&#919;-&#928;&#913;&#929;&#927;&#933;&#931;&#921;&#913;&#931;&#919;2.doc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reek-language.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5000" b="1" dirty="0" smtClean="0"/>
              <a:t>ΠΕΡΙΓΡΑΦΙΚΗ ΑΞΙΟΛΟΓΗΣΗ</a:t>
            </a:r>
            <a:endParaRPr lang="el-GR" sz="5000" b="1" dirty="0"/>
          </a:p>
        </p:txBody>
      </p:sp>
      <p:sp>
        <p:nvSpPr>
          <p:cNvPr id="3" name="Υπότιτλος 2"/>
          <p:cNvSpPr>
            <a:spLocks noGrp="1"/>
          </p:cNvSpPr>
          <p:nvPr>
            <p:ph type="subTitle" idx="1"/>
          </p:nvPr>
        </p:nvSpPr>
        <p:spPr/>
        <p:txBody>
          <a:bodyPr>
            <a:normAutofit/>
          </a:bodyPr>
          <a:lstStyle/>
          <a:p>
            <a:r>
              <a:rPr lang="el-GR" sz="2700" b="1" dirty="0" smtClean="0"/>
              <a:t>ΜΕΣΑΙΩΝΙΚΗ &amp; ΝΕΟΤΕΡΗ ΙΣΤΟΡΙΑ</a:t>
            </a:r>
            <a:endParaRPr lang="el-GR" sz="2700" b="1" dirty="0"/>
          </a:p>
          <a:p>
            <a:r>
              <a:rPr lang="el-GR" sz="2700" b="1" dirty="0" smtClean="0"/>
              <a:t>ΑΔΑΜΟΥ ΔΕΣΠΟΙΝΑ ΠΕ02</a:t>
            </a:r>
          </a:p>
        </p:txBody>
      </p:sp>
    </p:spTree>
    <p:extLst>
      <p:ext uri="{BB962C8B-B14F-4D97-AF65-F5344CB8AC3E}">
        <p14:creationId xmlns:p14="http://schemas.microsoft.com/office/powerpoint/2010/main" xmlns="" val="369962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ΦΥΛΛΟ ΕΡΓΑΣΙΑΣ</a:t>
            </a:r>
            <a:endParaRPr lang="el-GR" dirty="0"/>
          </a:p>
        </p:txBody>
      </p:sp>
      <p:sp>
        <p:nvSpPr>
          <p:cNvPr id="3" name="2 - Θέση περιεχομένου"/>
          <p:cNvSpPr>
            <a:spLocks noGrp="1"/>
          </p:cNvSpPr>
          <p:nvPr>
            <p:ph idx="1"/>
          </p:nvPr>
        </p:nvSpPr>
        <p:spPr>
          <a:xfrm>
            <a:off x="755904" y="2474976"/>
            <a:ext cx="10485119" cy="3438144"/>
          </a:xfrm>
        </p:spPr>
        <p:txBody>
          <a:bodyPr>
            <a:normAutofit fontScale="77500" lnSpcReduction="20000"/>
          </a:bodyPr>
          <a:lstStyle/>
          <a:p>
            <a:r>
              <a:rPr lang="el-GR" b="1" i="1" dirty="0" smtClean="0"/>
              <a:t>Ο πάπας κηρύσσει τη Σταυροφορία</a:t>
            </a:r>
            <a:endParaRPr lang="el-GR" dirty="0" smtClean="0"/>
          </a:p>
          <a:p>
            <a:pPr algn="just"/>
            <a:r>
              <a:rPr lang="el-GR" b="1" dirty="0" smtClean="0"/>
              <a:t>Γενναιότατοι στρατιώτες... Μην αφήνετε να σας κρατήσει στην πατρίδα ούτε η ιδιοκτησία ούτε η οικογενειακή φροντίδα. Γιατί αυτή η χώρα, που περιβάλλεται από όλες τις μεριές από θάλασσα και οροσειρές, είναι υπερπλήρης από σας. Δεν της περισσεύουν τα πλούτη. Μόλις και μετά βίας μπορεί να θρέψει αυτούς που την καλλιεργούν. Γι' αυτό αλληλοτρώγεστε και σπαράζετε μεταξύ σας. Πάψτε πια τις εχθρότητες, ας σταματήσουν οι διαφωνίες κι ας πάρουν τέλος οι πόλεμοι μεταξύ σας αφήστε κάθε μίσος και διχογνωμία να κοιμηθούν. Πάρτε το δρόμο για τους Αγίους Τόπους, ελευθερώσετε αυτή τη γη από το γένος του Διαβόλου και υποτάξτε τη σε σας. Η βασιλική πόλη (Ιερουσαλήμ)... είναι τώρα αιχμάλωτη από τους εχθρούς της και έχει υποφέρει τόσο... ώστε να έχει καταργηθεί η λατρεία... Γι' αυτό το λόγο αναλάβετε αυτό το ταξίδι για την άφεση των αμαρτιών σας και εξασφαλίστε την αθάνατη δόξα του Βασιλείου των Ουρανών".</a:t>
            </a:r>
          </a:p>
          <a:p>
            <a:pPr algn="r">
              <a:buNone/>
            </a:pPr>
            <a:r>
              <a:rPr lang="el-GR" b="1" dirty="0" smtClean="0"/>
              <a:t>Από το έργο του ιστορικού Γουλιέλμου από την Τύρο</a:t>
            </a:r>
            <a:r>
              <a:rPr lang="en-US" b="1" dirty="0" smtClean="0"/>
              <a:t> </a:t>
            </a:r>
            <a:r>
              <a:rPr lang="en-US" b="1" i="1" dirty="0" err="1" smtClean="0"/>
              <a:t>Historia</a:t>
            </a:r>
            <a:r>
              <a:rPr lang="en-US" b="1" i="1" dirty="0" smtClean="0"/>
              <a:t> </a:t>
            </a:r>
            <a:r>
              <a:rPr lang="en-US" b="1" i="1" dirty="0" err="1" smtClean="0"/>
              <a:t>rerum</a:t>
            </a:r>
            <a:r>
              <a:rPr lang="en-US" b="1" i="1" dirty="0" smtClean="0"/>
              <a:t> in </a:t>
            </a:r>
            <a:r>
              <a:rPr lang="en-US" b="1" i="1" dirty="0" err="1" smtClean="0"/>
              <a:t>partibus</a:t>
            </a:r>
            <a:r>
              <a:rPr lang="en-US" b="1" i="1" dirty="0" smtClean="0"/>
              <a:t> </a:t>
            </a:r>
            <a:r>
              <a:rPr lang="en-US" b="1" i="1" dirty="0" err="1" smtClean="0"/>
              <a:t>transmarinis</a:t>
            </a:r>
            <a:r>
              <a:rPr lang="en-US" b="1" i="1" dirty="0" smtClean="0"/>
              <a:t> </a:t>
            </a:r>
            <a:r>
              <a:rPr lang="en-US" b="1" i="1" dirty="0" err="1" smtClean="0"/>
              <a:t>gestarum</a:t>
            </a:r>
            <a:r>
              <a:rPr lang="en-US" b="1" i="1" dirty="0" smtClean="0"/>
              <a:t>, </a:t>
            </a:r>
            <a:r>
              <a:rPr lang="el-GR" b="1" i="1" dirty="0" smtClean="0"/>
              <a:t>στο</a:t>
            </a:r>
            <a:r>
              <a:rPr lang="en-US" b="1" i="1" dirty="0" smtClean="0"/>
              <a:t>: Select Documents of European History, </a:t>
            </a:r>
            <a:r>
              <a:rPr lang="el-GR" b="1" dirty="0" err="1" smtClean="0"/>
              <a:t>έκδ</a:t>
            </a:r>
            <a:r>
              <a:rPr lang="en-US" b="1" dirty="0" smtClean="0"/>
              <a:t>. </a:t>
            </a:r>
            <a:r>
              <a:rPr lang="el-GR" b="1" dirty="0" err="1" smtClean="0"/>
              <a:t>Laffan</a:t>
            </a:r>
            <a:r>
              <a:rPr lang="el-GR" b="1" dirty="0" smtClean="0"/>
              <a:t>, Νέα Υόρκη 1929, 55-56.</a:t>
            </a:r>
            <a:endParaRPr lang="el-GR" b="1" dirty="0"/>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ΦΥΛΛΟ ΕΡΓΑΣΙΑΣ</a:t>
            </a:r>
            <a:endParaRPr lang="el-GR" dirty="0"/>
          </a:p>
        </p:txBody>
      </p:sp>
      <p:sp>
        <p:nvSpPr>
          <p:cNvPr id="3" name="2 - Θέση περιεχομένου"/>
          <p:cNvSpPr>
            <a:spLocks noGrp="1"/>
          </p:cNvSpPr>
          <p:nvPr>
            <p:ph idx="1"/>
          </p:nvPr>
        </p:nvSpPr>
        <p:spPr/>
        <p:txBody>
          <a:bodyPr/>
          <a:lstStyle/>
          <a:p>
            <a:pPr algn="just"/>
            <a:r>
              <a:rPr lang="el-GR" b="1" dirty="0" smtClean="0"/>
              <a:t> </a:t>
            </a:r>
            <a:r>
              <a:rPr lang="el-GR" sz="2500" b="1" dirty="0" smtClean="0"/>
              <a:t>Ερώτημα 3 (στόχος 5) (10 λεπτά)</a:t>
            </a:r>
          </a:p>
          <a:p>
            <a:pPr algn="just">
              <a:buNone/>
            </a:pPr>
            <a:r>
              <a:rPr lang="el-GR" sz="2500" b="1" dirty="0" smtClean="0"/>
              <a:t>    Τέλος, να συντάξετε ένα κείμενο(π.χ. για το </a:t>
            </a:r>
            <a:r>
              <a:rPr lang="en-US" sz="2500" b="1" dirty="0" smtClean="0"/>
              <a:t>blog </a:t>
            </a:r>
            <a:r>
              <a:rPr lang="el-GR" sz="2500" b="1" dirty="0" smtClean="0"/>
              <a:t>του σχολείου με τίτλο «Οι σταυροφορίες με μια ματιά») συνεργαζόμενοι με τα υπόλοιπα μέλη της ομάδας, στο οποίο θα παρουσιάζετε τα συμπεράσματά σας από τις παραπάνω δραστηριότητες. Ένα μέλος της ομάδας θα αναλάβει να παρουσιάσει το κείμενο στην ολομέλεια της τάξης.</a:t>
            </a:r>
            <a:endParaRPr lang="el-GR" sz="2500" b="1"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500" b="1" dirty="0" smtClean="0"/>
              <a:t>ΚΛΕΙΔΑ ΠΑΡΑΤΗΡΗΣΗΣ</a:t>
            </a:r>
            <a:endParaRPr lang="el-GR" sz="55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94945" y="890010"/>
          <a:ext cx="10765535" cy="5120645"/>
        </p:xfrm>
        <a:graphic>
          <a:graphicData uri="http://schemas.openxmlformats.org/drawingml/2006/table">
            <a:tbl>
              <a:tblPr/>
              <a:tblGrid>
                <a:gridCol w="6363009"/>
                <a:gridCol w="1428115"/>
                <a:gridCol w="1566178"/>
                <a:gridCol w="1408233"/>
              </a:tblGrid>
              <a:tr h="376483">
                <a:tc>
                  <a:txBody>
                    <a:bodyPr/>
                    <a:lstStyle/>
                    <a:p>
                      <a:pPr algn="just">
                        <a:lnSpc>
                          <a:spcPct val="115000"/>
                        </a:lnSpc>
                        <a:spcAft>
                          <a:spcPts val="0"/>
                        </a:spcAft>
                      </a:pPr>
                      <a:r>
                        <a:rPr lang="el-GR" sz="1500" b="1" dirty="0">
                          <a:latin typeface="Calibri"/>
                          <a:ea typeface="Calibri"/>
                          <a:cs typeface="Times New Roman"/>
                        </a:rPr>
                        <a:t>Ομάδα 1</a:t>
                      </a:r>
                      <a:endParaRPr lang="el-GR"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500" b="1" dirty="0">
                          <a:latin typeface="Calibri"/>
                          <a:ea typeface="Calibri"/>
                          <a:cs typeface="Times New Roman"/>
                        </a:rPr>
                        <a:t>Μαθητής 1  </a:t>
                      </a:r>
                      <a:endParaRPr lang="el-GR"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500" b="1" dirty="0">
                          <a:latin typeface="Calibri"/>
                          <a:ea typeface="Calibri"/>
                          <a:cs typeface="Times New Roman"/>
                        </a:rPr>
                        <a:t>Μαθητής 2</a:t>
                      </a:r>
                      <a:endParaRPr lang="el-GR"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500" b="1" dirty="0">
                          <a:latin typeface="Calibri"/>
                          <a:ea typeface="Calibri"/>
                          <a:cs typeface="Times New Roman"/>
                        </a:rPr>
                        <a:t>Μαθητής 3</a:t>
                      </a:r>
                      <a:endParaRPr lang="el-GR"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532">
                <a:tc>
                  <a:txBody>
                    <a:bodyPr/>
                    <a:lstStyle/>
                    <a:p>
                      <a:pPr algn="just">
                        <a:lnSpc>
                          <a:spcPct val="115000"/>
                        </a:lnSpc>
                        <a:spcAft>
                          <a:spcPts val="0"/>
                        </a:spcAft>
                      </a:pPr>
                      <a:r>
                        <a:rPr lang="el-GR" sz="1700" b="1" dirty="0">
                          <a:latin typeface="Calibri"/>
                          <a:ea typeface="Calibri"/>
                          <a:cs typeface="Times New Roman"/>
                        </a:rPr>
                        <a:t>Εντόπισε τις σωστές λέξεις-κλειδιά στον ορισμό του λεξικού.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r>
                        <a:rPr lang="el-GR" sz="1700" b="1" dirty="0">
                          <a:latin typeface="Calibri"/>
                          <a:ea typeface="Calibri"/>
                          <a:cs typeface="Times New Roman"/>
                        </a:rPr>
                        <a:t>Έδωσε σωστή ετυμολογία της λέξης «σταυροφόρος».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232">
                <a:tc>
                  <a:txBody>
                    <a:bodyPr/>
                    <a:lstStyle/>
                    <a:p>
                      <a:pPr algn="just">
                        <a:lnSpc>
                          <a:spcPct val="115000"/>
                        </a:lnSpc>
                        <a:spcAft>
                          <a:spcPts val="0"/>
                        </a:spcAft>
                      </a:pPr>
                      <a:r>
                        <a:rPr lang="el-GR" sz="1700" b="1" dirty="0">
                          <a:latin typeface="Calibri"/>
                          <a:ea typeface="Calibri"/>
                          <a:cs typeface="Times New Roman"/>
                        </a:rPr>
                        <a:t>Συσχέτισε δημιουργικά τα στοιχεία και συνέβαλλε ουσιαστικά στη δημιουργία του ορισμού.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232">
                <a:tc>
                  <a:txBody>
                    <a:bodyPr/>
                    <a:lstStyle/>
                    <a:p>
                      <a:pPr algn="just">
                        <a:lnSpc>
                          <a:spcPct val="115000"/>
                        </a:lnSpc>
                        <a:spcAft>
                          <a:spcPts val="0"/>
                        </a:spcAft>
                      </a:pPr>
                      <a:r>
                        <a:rPr lang="el-GR" sz="1700" b="1" dirty="0">
                          <a:latin typeface="Calibri"/>
                          <a:ea typeface="Calibri"/>
                          <a:cs typeface="Times New Roman"/>
                        </a:rPr>
                        <a:t>Διάβασε σωστά το χάρτη και εντόπισε με ευκολία την πορεία των εκστρατειών.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232">
                <a:tc>
                  <a:txBody>
                    <a:bodyPr/>
                    <a:lstStyle/>
                    <a:p>
                      <a:pPr algn="just">
                        <a:lnSpc>
                          <a:spcPct val="115000"/>
                        </a:lnSpc>
                        <a:spcAft>
                          <a:spcPts val="0"/>
                        </a:spcAft>
                      </a:pPr>
                      <a:r>
                        <a:rPr lang="el-GR" sz="1700" b="1" dirty="0">
                          <a:latin typeface="Calibri"/>
                          <a:ea typeface="Calibri"/>
                          <a:cs typeface="Times New Roman"/>
                        </a:rPr>
                        <a:t>Αντιλήφθηκε τη γεωγραφική/οικονομική σημασία των Αγίων Τόπων με τη βοήθεια του χάρτη.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r>
                        <a:rPr lang="el-GR" sz="1700" b="1" dirty="0">
                          <a:latin typeface="Calibri"/>
                          <a:ea typeface="Calibri"/>
                          <a:cs typeface="Times New Roman"/>
                        </a:rPr>
                        <a:t>Εντόπισε τα αίτια μέσα στην ιστορική πηγή.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r>
                        <a:rPr lang="el-GR" sz="1700" b="1" dirty="0">
                          <a:latin typeface="Calibri"/>
                          <a:ea typeface="Calibri"/>
                          <a:cs typeface="Times New Roman"/>
                        </a:rPr>
                        <a:t>Τα κατηγοριοποίησε σωστά.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232">
                <a:tc>
                  <a:txBody>
                    <a:bodyPr/>
                    <a:lstStyle/>
                    <a:p>
                      <a:pPr algn="just">
                        <a:lnSpc>
                          <a:spcPct val="115000"/>
                        </a:lnSpc>
                        <a:spcAft>
                          <a:spcPts val="0"/>
                        </a:spcAft>
                      </a:pPr>
                      <a:r>
                        <a:rPr lang="el-GR" sz="1700" b="1" dirty="0">
                          <a:latin typeface="Calibri"/>
                          <a:ea typeface="Calibri"/>
                          <a:cs typeface="Times New Roman"/>
                        </a:rPr>
                        <a:t>Παρουσίασε τεκμηριωμένα τα αποτελέσματα της ομάδας στην ολομέλεια.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r>
                        <a:rPr lang="el-GR" sz="1700" b="1" dirty="0">
                          <a:latin typeface="Calibri"/>
                          <a:ea typeface="Calibri"/>
                          <a:cs typeface="Times New Roman"/>
                        </a:rPr>
                        <a:t>Συνεργάστηκε αρμονικά με τα μέλη της ομάδας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617">
                <a:tc>
                  <a:txBody>
                    <a:bodyPr/>
                    <a:lstStyle/>
                    <a:p>
                      <a:pPr algn="just">
                        <a:lnSpc>
                          <a:spcPct val="115000"/>
                        </a:lnSpc>
                        <a:spcAft>
                          <a:spcPts val="0"/>
                        </a:spcAft>
                      </a:pPr>
                      <a:r>
                        <a:rPr lang="el-GR" sz="1700" b="1" dirty="0">
                          <a:latin typeface="Calibri"/>
                          <a:ea typeface="Calibri"/>
                          <a:cs typeface="Times New Roman"/>
                        </a:rPr>
                        <a:t>Ανέλαβε πρωτοβουλίες και καθοδηγητικό ρόλο.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l-G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ΚΛΕΙΔΑ ΠΑΡΑΤΗΡΗΣΗΣ:</a:t>
            </a:r>
            <a:endParaRPr kumimoji="0" lang="el-GR"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5000" b="1" dirty="0" smtClean="0">
                <a:hlinkClick r:id="rId2" action="ppaction://hlinkfile"/>
              </a:rPr>
              <a:t>ΦΥΛΛΑ ΑΥΤΟΑΞΙΟΛΟΓΗΣΗΣ</a:t>
            </a:r>
            <a:br>
              <a:rPr lang="el-GR" sz="5000" b="1" dirty="0" smtClean="0">
                <a:hlinkClick r:id="rId2" action="ppaction://hlinkfile"/>
              </a:rPr>
            </a:br>
            <a:r>
              <a:rPr lang="el-GR" sz="3300" b="1" dirty="0" smtClean="0"/>
              <a:t>(5 λεπτά)</a:t>
            </a:r>
            <a:endParaRPr lang="el-GR" sz="3300" b="1"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15069" y="1011936"/>
            <a:ext cx="8158688" cy="3486912"/>
          </a:xfrm>
        </p:spPr>
        <p:txBody>
          <a:bodyPr>
            <a:normAutofit fontScale="90000"/>
          </a:bodyPr>
          <a:lstStyle/>
          <a:p>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ΚΑΤΑΓΡΑΦΗ ΑΞΙΟΛΟΓΙΚΩΝ ΣΤΟΙΧΕΙΩΝ </a:t>
            </a:r>
            <a:r>
              <a:rPr lang="el-GR" b="1" smtClean="0"/>
              <a:t>ΑΠΟ </a:t>
            </a:r>
            <a:r>
              <a:rPr lang="el-GR" b="1" smtClean="0"/>
              <a:t>ΠΑΡΑΤΗΡΗΣΗ</a:t>
            </a:r>
            <a:r>
              <a:rPr lang="en-US" b="1" dirty="0" smtClean="0"/>
              <a:t> </a:t>
            </a:r>
            <a:r>
              <a:rPr lang="el-GR" b="1" dirty="0" smtClean="0"/>
              <a:t>&amp; ΑΥΤΟΑΞΙΟΛΟΓΗΣΗ</a:t>
            </a:r>
            <a:r>
              <a:rPr lang="el-GR" dirty="0" smtClean="0"/>
              <a:t/>
            </a:r>
            <a:br>
              <a:rPr lang="el-GR" dirty="0" smtClean="0"/>
            </a:br>
            <a:endParaRPr lang="el-GR"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1</a:t>
            </a:r>
            <a:endParaRPr lang="el-GR" b="1" dirty="0"/>
          </a:p>
        </p:txBody>
      </p:sp>
      <p:sp>
        <p:nvSpPr>
          <p:cNvPr id="3" name="2 - Θέση περιεχομένου"/>
          <p:cNvSpPr>
            <a:spLocks noGrp="1"/>
          </p:cNvSpPr>
          <p:nvPr>
            <p:ph idx="1"/>
          </p:nvPr>
        </p:nvSpPr>
        <p:spPr>
          <a:xfrm>
            <a:off x="1295401" y="2328672"/>
            <a:ext cx="9601196" cy="3645408"/>
          </a:xfrm>
        </p:spPr>
        <p:txBody>
          <a:bodyPr>
            <a:normAutofit/>
          </a:bodyPr>
          <a:lstStyle/>
          <a:p>
            <a:pPr algn="just"/>
            <a:r>
              <a:rPr lang="el-GR" sz="2500" b="1" dirty="0" smtClean="0"/>
              <a:t>Εντόπισε τις λέξεις-κλειδιά του ορισμού και αντιλήφθηκε την ετυμολογία με αρκετή άνεση, ενώ ο ορισμός που πρότεινε στην ομάδα ήταν προσωπικός, χωρίς διάθεση αντιγραφής των στοιχείων που είχε. Εξίσου άνετα κινήθηκε και στον χάρτη εντοπίζοντας εύκολα τις διαδρομές και ερμηνεύοντας τη γεωπολιτική σημασία των περιοχών. Ως προς την πηγή  εντόπισε και κατηγοριοποίησε σωστά τους παράγοντες. Συνεργαζόταν αρμονικά με τους υπόλοιπους και βοηθούσε στις δυσκολίες που προέκυπταν. Τέλος, παρουσίασε με άνεση λόγου το τελικό κείμενο.</a:t>
            </a:r>
            <a:endParaRPr lang="el-GR" sz="2500" b="1" dirty="0"/>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2</a:t>
            </a:r>
            <a:endParaRPr lang="el-GR" b="1" dirty="0"/>
          </a:p>
        </p:txBody>
      </p:sp>
      <p:sp>
        <p:nvSpPr>
          <p:cNvPr id="3" name="2 - Θέση περιεχομένου"/>
          <p:cNvSpPr>
            <a:spLocks noGrp="1"/>
          </p:cNvSpPr>
          <p:nvPr>
            <p:ph idx="1"/>
          </p:nvPr>
        </p:nvSpPr>
        <p:spPr>
          <a:xfrm>
            <a:off x="1085088" y="2474976"/>
            <a:ext cx="10094976" cy="3535680"/>
          </a:xfrm>
        </p:spPr>
        <p:txBody>
          <a:bodyPr>
            <a:normAutofit lnSpcReduction="10000"/>
          </a:bodyPr>
          <a:lstStyle/>
          <a:p>
            <a:pPr algn="just"/>
            <a:r>
              <a:rPr lang="el-GR" sz="2500" b="1" dirty="0" smtClean="0"/>
              <a:t>Εντόπισε εύκολα τις λέξεις-κλειδιά, αλλά δυσκολεύτηκε στην ετυμολογία του όρου «σταυροφόρος». Στη συνέχεια δεν φάνηκε να συμβάλλει στη διαμόρφωση ενός ορισμού. Ως προς το χάρτη, εντόπισε τις διαδρομές των σταυροφόρων, αλλά δυσκολεύτηκε αρκετά να κατανοήσει τη γεωπολιτική σημασία των περιοχών. Κατάφερε με δυσκολία να επεξεργαστεί την πηγή. Μετά από καθοδήγηση των μελών κατάφερε εν μέρει να τη συνειδητοποιήσει. Ανέλαβε την πρωτοβουλία να καταγράφει τα στοιχεία που προέκυπταν ως «γραμματέας» της ομάδας με την οποία συνεργαζόταν αρμονικά. </a:t>
            </a:r>
          </a:p>
          <a:p>
            <a:endParaRPr lang="el-GR" dirty="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3</a:t>
            </a:r>
            <a:endParaRPr lang="el-GR" b="1" dirty="0"/>
          </a:p>
        </p:txBody>
      </p:sp>
      <p:sp>
        <p:nvSpPr>
          <p:cNvPr id="3" name="2 - Θέση περιεχομένου"/>
          <p:cNvSpPr>
            <a:spLocks noGrp="1"/>
          </p:cNvSpPr>
          <p:nvPr>
            <p:ph idx="1"/>
          </p:nvPr>
        </p:nvSpPr>
        <p:spPr/>
        <p:txBody>
          <a:bodyPr/>
          <a:lstStyle/>
          <a:p>
            <a:pPr algn="just"/>
            <a:r>
              <a:rPr lang="el-GR" sz="2500" b="1" dirty="0" smtClean="0"/>
              <a:t>Εντόπισε τις λέξεις-κλειδιά. Ωστόσο δεν συμμετείχε στην προσπάθεια να δοθεί μια ετυμολογία, ούτε στον ορισμό. Ως προς το χάρτη, εντόπιζε εν μέρει τις διαδρομές και τη σημασία τους. Δεν υπήρξε ιδιαίτερη συμμετοχή ακόμα και μετά από παρότρυνση της υπόλοιπης ομάδας στη δραστηριότητα της πηγής. Η όλη παρουσία του/της στην ομάδα ήταν υποτονική χωρίς όμως να δημιουργεί προβλήματα.</a:t>
            </a:r>
          </a:p>
          <a:p>
            <a:endParaRPr lang="el-GR" dirty="0"/>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500" b="1" dirty="0" smtClean="0"/>
              <a:t>ΕΚΘΕΣΕΙΣ ΠΡΟΟΔΟΥ</a:t>
            </a:r>
            <a:endParaRPr lang="el-GR" sz="5500" b="1" dirty="0"/>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ΔΕΔΟΜΕΝΑ ΕΦΑΡΜΟΓΗΣ</a:t>
            </a:r>
            <a:endParaRPr lang="el-GR" b="1" dirty="0"/>
          </a:p>
        </p:txBody>
      </p:sp>
      <p:sp>
        <p:nvSpPr>
          <p:cNvPr id="3" name="2 - Θέση περιεχομένου"/>
          <p:cNvSpPr>
            <a:spLocks noGrp="1"/>
          </p:cNvSpPr>
          <p:nvPr>
            <p:ph idx="1"/>
          </p:nvPr>
        </p:nvSpPr>
        <p:spPr>
          <a:xfrm>
            <a:off x="743712" y="2450592"/>
            <a:ext cx="10753344" cy="3425276"/>
          </a:xfrm>
        </p:spPr>
        <p:txBody>
          <a:bodyPr>
            <a:normAutofit fontScale="92500" lnSpcReduction="10000"/>
          </a:bodyPr>
          <a:lstStyle/>
          <a:p>
            <a:r>
              <a:rPr lang="el-GR" b="1" dirty="0" smtClean="0"/>
              <a:t>ΣΧΟΛΙΚΗ ΜΟΝΑΔΑ: ΓΥΜΝΑΣΙΟ ΦΟΥΣΤΑΝΗΣ</a:t>
            </a:r>
          </a:p>
          <a:p>
            <a:r>
              <a:rPr lang="el-GR" b="1" dirty="0" smtClean="0"/>
              <a:t>ΤΑΞΗ: Β ΓΥΜΝΑΣΙΟΥ</a:t>
            </a:r>
          </a:p>
          <a:p>
            <a:r>
              <a:rPr lang="el-GR" b="1" dirty="0" smtClean="0"/>
              <a:t>ΧΩΡΟΣ: ΣΧΟΛΙΚΗ ΑΙΘΟΥΣΑ ΜΕ ΔΙΑΔΡΑΣΤΙΚΟ ΠΙΝΑΚΑ</a:t>
            </a:r>
            <a:r>
              <a:rPr lang="en-US" b="1" dirty="0" smtClean="0"/>
              <a:t> &amp; </a:t>
            </a:r>
            <a:r>
              <a:rPr lang="el-GR" b="1" dirty="0" smtClean="0"/>
              <a:t>ΣΥΝΔΕΣΗ ΣΤΟ ΔΙΑΔΙΚΤΥΟ</a:t>
            </a:r>
            <a:endParaRPr lang="en-US" b="1" dirty="0" smtClean="0"/>
          </a:p>
          <a:p>
            <a:r>
              <a:rPr lang="el-GR" b="1" dirty="0" smtClean="0"/>
              <a:t>ΚΕΦΑΛΑΙΟ 4/ΕΝΟΤΗΤΑ </a:t>
            </a:r>
            <a:r>
              <a:rPr lang="en-US" b="1" dirty="0" smtClean="0"/>
              <a:t>II-</a:t>
            </a:r>
            <a:r>
              <a:rPr lang="el-GR" b="1" dirty="0" smtClean="0"/>
              <a:t>1: ΟΙ ΣΤΑΥΡΟΦΟΡΙΕΣ &amp; Η ΠΡΩΤΗ ΑΛΩΣΗ ΤΗΣ ΠΟΛΗΣ</a:t>
            </a:r>
          </a:p>
          <a:p>
            <a:r>
              <a:rPr lang="el-GR" b="1" dirty="0" smtClean="0"/>
              <a:t>ΜΑΘΗΤΕΣ: 17</a:t>
            </a:r>
            <a:r>
              <a:rPr lang="en-US" b="1" dirty="0" smtClean="0"/>
              <a:t> </a:t>
            </a:r>
            <a:r>
              <a:rPr lang="el-GR" b="1" dirty="0" smtClean="0"/>
              <a:t>(5 ΟΜΑΔΕΣ)</a:t>
            </a:r>
          </a:p>
          <a:p>
            <a:r>
              <a:rPr lang="el-GR" b="1" dirty="0" smtClean="0"/>
              <a:t>ΧΡΟΝΟΣ: 1 ΔΙΔΑΚΤΙΚΗ ΩΡΑ</a:t>
            </a:r>
          </a:p>
          <a:p>
            <a:endParaRPr lang="el-GR"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1</a:t>
            </a:r>
            <a:endParaRPr lang="el-GR" b="1" dirty="0"/>
          </a:p>
        </p:txBody>
      </p:sp>
      <p:sp>
        <p:nvSpPr>
          <p:cNvPr id="3" name="2 - Θέση περιεχομένου"/>
          <p:cNvSpPr>
            <a:spLocks noGrp="1"/>
          </p:cNvSpPr>
          <p:nvPr>
            <p:ph idx="1"/>
          </p:nvPr>
        </p:nvSpPr>
        <p:spPr>
          <a:xfrm>
            <a:off x="1146048" y="2556932"/>
            <a:ext cx="9924288" cy="3404956"/>
          </a:xfrm>
        </p:spPr>
        <p:txBody>
          <a:bodyPr>
            <a:normAutofit fontScale="92500" lnSpcReduction="20000"/>
          </a:bodyPr>
          <a:lstStyle/>
          <a:p>
            <a:pPr algn="just"/>
            <a:r>
              <a:rPr lang="el-GR" sz="2600" b="1" dirty="0" smtClean="0"/>
              <a:t>Έχει επαρκή γνώση των ιστορικών γεγονότων που μελετάμε και τα συσχετίζει μεταξύ τους αναζητώντας αιτιακές σχέσεις. Γνωρίζει σε ικανοποιητικό βαθμό το ιστορικό πλαίσιο και αντιλαμβάνεται τη σημασία του για την ιστορική εξέλιξη. Μελετά με ενδιαφέρον τα ιστορικά παραθέματα και τους χάρτες εντοπίζοντας επιτυχώς τα στοιχεία που κάθε φορά ζητούνται και τα ερμηνεύει με σαφήνεια. Πολλές φορές δεν διστάζει να δει κριτικά μια ιστορική πηγή και να διατυπώσει λογικές υποθέσεις για την ερμηνεία της ή την αμφισβήτησή της. Παρά το γεγονός ότι εργάζεται αρμονικά με τα μέλη της ομάδας και προσπαθεί να βοηθά τους υπόλοιπους στις δυσκολίες που προκύπτουν προτιμά να εργάζεται ατομικά.</a:t>
            </a:r>
          </a:p>
          <a:p>
            <a:endParaRPr lang="el-GR"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2</a:t>
            </a:r>
            <a:endParaRPr lang="el-GR" b="1" dirty="0"/>
          </a:p>
        </p:txBody>
      </p:sp>
      <p:sp>
        <p:nvSpPr>
          <p:cNvPr id="3" name="2 - Θέση περιεχομένου"/>
          <p:cNvSpPr>
            <a:spLocks noGrp="1"/>
          </p:cNvSpPr>
          <p:nvPr>
            <p:ph idx="1"/>
          </p:nvPr>
        </p:nvSpPr>
        <p:spPr>
          <a:xfrm>
            <a:off x="902208" y="2556932"/>
            <a:ext cx="10326624" cy="3429340"/>
          </a:xfrm>
        </p:spPr>
        <p:txBody>
          <a:bodyPr>
            <a:normAutofit fontScale="85000" lnSpcReduction="20000"/>
          </a:bodyPr>
          <a:lstStyle/>
          <a:p>
            <a:pPr algn="just"/>
            <a:r>
              <a:rPr lang="el-GR" sz="2800" b="1" dirty="0" smtClean="0"/>
              <a:t>Έχει αρκετά καλή γνώση των ιστορικών γεγονότων που μελετάμε και μπορεί εύκολα να τα εντάξει στο γενικότερο ιστορικό πλαίσιο. Ωστόσο, δυσκολεύεται αρκετές φορές να τα συσχετίσει μεταξύ τους και να καταλάβει επαρκώς την ιστορική εξέλιξη, γι’ αυτό καλό θα ήταν να επικεντρώσει τις προσπάθειές του στην αναζήτηση αιτίων και αποτελεσμάτων που έχουν τα ιστορικά γεγονότα. Εργάζεται αρκετές φορές με προθυμία κατά την επεξεργασία των πηγών και χαρτών μέσα στην τάξη. Τις περισσότερες φορές εντοπίζει τα στοιχεία που ζητούνται, αλλά χρειάζεται πιο συστηματική προσπάθεια για την ερμηνεία αυτών των στοιχείων και τη σύνδεσή τους με το μάθημα. Είναι θετικό το γεγονός ότι συνεργάζεται αρμονικά με τα μέλη της ομάδας και αναλαμβάνει εργασίες τις οποίες νιώθει ότι μπορεί να διεκπεραιώσει με άνεση.</a:t>
            </a:r>
          </a:p>
          <a:p>
            <a:endParaRPr lang="el-GR" dirty="0"/>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smtClean="0"/>
              <a:t>ΜΑΘΗΤΗΣ 3</a:t>
            </a:r>
            <a:endParaRPr lang="el-GR" b="1" dirty="0"/>
          </a:p>
        </p:txBody>
      </p:sp>
      <p:sp>
        <p:nvSpPr>
          <p:cNvPr id="3" name="2 - Θέση περιεχομένου"/>
          <p:cNvSpPr>
            <a:spLocks noGrp="1"/>
          </p:cNvSpPr>
          <p:nvPr>
            <p:ph idx="1"/>
          </p:nvPr>
        </p:nvSpPr>
        <p:spPr>
          <a:xfrm>
            <a:off x="743712" y="2556932"/>
            <a:ext cx="10546080" cy="3453724"/>
          </a:xfrm>
        </p:spPr>
        <p:txBody>
          <a:bodyPr>
            <a:noAutofit/>
          </a:bodyPr>
          <a:lstStyle/>
          <a:p>
            <a:pPr algn="just"/>
            <a:r>
              <a:rPr lang="el-GR" b="1" dirty="0" smtClean="0"/>
              <a:t>Έχει σχετικά καλή γνώση των ιστορικών γεγονότων που μελετάμε, αλλά θα πρέπει να βελτιωθεί σ’ αυτόν τον τομέα. Εντοπίζει βασικά στοιχεία σε ιστορικές πηγές και χάρτες. Χρειάζεται χρόνο και ενθάρρυνση για να συνδυάσει τα ιστορικά δεδομένα και να αντιληφθεί τη σημασία τους, ενώ διστάζει αρκετά να διατυπώσει την προσωπική του/της άποψη. Καλό θα ήταν να δίνει μεγαλύτερη προσοχή στη μελέτη που κάνει στο σπίτι συνδυάζοντας την με τα σχεδιαγράμματα, τις ιστορικές πηγές και τις εικόνες που μελετούμε μέσα στην τάξη. Συνεργάζεται για λίγη ώρα και μετά από αρκετή ενθάρρυνση με την ομάδα του/της αλλά γρήγορα γίνεται λιγότερο ενεργή η παρουσία του/της διστάζοντας να εκφράσει οποιαδήποτε γνώμη.</a:t>
            </a:r>
          </a:p>
          <a:p>
            <a:endParaRPr lang="el-GR" dirty="0"/>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6000" b="1" dirty="0" smtClean="0"/>
              <a:t>ΕΥΧΑΡΙΣΤΩ</a:t>
            </a:r>
            <a:endParaRPr lang="el-GR" sz="6000" b="1" dirty="0"/>
          </a:p>
        </p:txBody>
      </p:sp>
      <p:sp>
        <p:nvSpPr>
          <p:cNvPr id="3" name="2 - Υπότιτλος"/>
          <p:cNvSpPr>
            <a:spLocks noGrp="1"/>
          </p:cNvSpPr>
          <p:nvPr>
            <p:ph type="subTitle" idx="1"/>
          </p:nvPr>
        </p:nvSpPr>
        <p:spPr/>
        <p:txBody>
          <a:bodyPr/>
          <a:lstStyle/>
          <a:p>
            <a:endParaRPr lang="el-GR" dirty="0"/>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07594" y="780288"/>
            <a:ext cx="9601196" cy="1310639"/>
          </a:xfrm>
        </p:spPr>
        <p:txBody>
          <a:bodyPr>
            <a:normAutofit/>
          </a:bodyPr>
          <a:lstStyle/>
          <a:p>
            <a:r>
              <a:rPr lang="el-GR" b="1" dirty="0" smtClean="0"/>
              <a:t>ΣΤΟΧΟΙ</a:t>
            </a:r>
            <a:br>
              <a:rPr lang="el-GR" b="1" dirty="0" smtClean="0"/>
            </a:br>
            <a:r>
              <a:rPr lang="el-GR" sz="3000" b="1" dirty="0" smtClean="0"/>
              <a:t>Οι μαθήτριες/ες επιδιώκεται:</a:t>
            </a:r>
            <a:endParaRPr lang="el-GR" b="1" dirty="0"/>
          </a:p>
        </p:txBody>
      </p:sp>
      <p:sp>
        <p:nvSpPr>
          <p:cNvPr id="3" name="2 - Θέση περιεχομένου"/>
          <p:cNvSpPr>
            <a:spLocks noGrp="1"/>
          </p:cNvSpPr>
          <p:nvPr>
            <p:ph idx="1"/>
          </p:nvPr>
        </p:nvSpPr>
        <p:spPr>
          <a:xfrm>
            <a:off x="853440" y="2426208"/>
            <a:ext cx="10558271" cy="3535680"/>
          </a:xfrm>
        </p:spPr>
        <p:txBody>
          <a:bodyPr>
            <a:normAutofit fontScale="85000" lnSpcReduction="10000"/>
          </a:bodyPr>
          <a:lstStyle/>
          <a:p>
            <a:r>
              <a:rPr lang="el-GR" sz="2600" b="1" dirty="0" smtClean="0"/>
              <a:t>Να κατανοούν τις έννοιες «σταυροφόρος» και «σταυροφορία». </a:t>
            </a:r>
          </a:p>
          <a:p>
            <a:r>
              <a:rPr lang="el-GR" sz="2600" b="1" dirty="0" smtClean="0"/>
              <a:t>Να εντοπίζουν τον ιστορικό χώρο και χρόνο εκδήλωσης των σταυροφοριών. </a:t>
            </a:r>
          </a:p>
          <a:p>
            <a:r>
              <a:rPr lang="el-GR" sz="2600" b="1" dirty="0" smtClean="0"/>
              <a:t>Να αναζητούν τις κατάλληλες πληροφορίες σε μια ιστορική πηγή και να τις συσχετίζουν με το ιστορικό πλαίσιο.</a:t>
            </a:r>
          </a:p>
          <a:p>
            <a:r>
              <a:rPr lang="el-GR" sz="2600" b="1" dirty="0" smtClean="0"/>
              <a:t>Να κατανοούν τους παράγοντες που οδήγησαν στις σταυροφορίες.</a:t>
            </a:r>
          </a:p>
          <a:p>
            <a:r>
              <a:rPr lang="el-GR" sz="2600" b="1" dirty="0" smtClean="0"/>
              <a:t>Να διατυπώνουν τεκμηριωμένα την ιστορική γνώση αξιοποιώντας ιστορικούς όρους.</a:t>
            </a:r>
          </a:p>
          <a:p>
            <a:r>
              <a:rPr lang="el-GR" sz="2600" b="1" dirty="0" smtClean="0"/>
              <a:t>Να συνεργάζονται αρμονικά με τα μέλη της ομάδας, να σέβονται τις απόψεις τους και να    αναλαμβάνουν πρωτοβουλίες. </a:t>
            </a:r>
          </a:p>
          <a:p>
            <a:endParaRPr lang="el-GR" dirty="0" smtClean="0"/>
          </a:p>
          <a:p>
            <a:endParaRPr lang="el-GR"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ΦΥΛΛΟ ΕΡΓΑΣΙΑΣ</a:t>
            </a:r>
            <a:br>
              <a:rPr lang="el-GR" b="1" dirty="0" smtClean="0"/>
            </a:br>
            <a:r>
              <a:rPr lang="el-GR" b="1" dirty="0" smtClean="0"/>
              <a:t>(κοινό για όλες τις ομάδες)</a:t>
            </a:r>
            <a:endParaRPr lang="el-GR" b="1" dirty="0"/>
          </a:p>
        </p:txBody>
      </p:sp>
      <p:sp>
        <p:nvSpPr>
          <p:cNvPr id="3" name="2 - Θέση περιεχομένου"/>
          <p:cNvSpPr>
            <a:spLocks noGrp="1"/>
          </p:cNvSpPr>
          <p:nvPr>
            <p:ph idx="1"/>
          </p:nvPr>
        </p:nvSpPr>
        <p:spPr>
          <a:xfrm>
            <a:off x="938784" y="2523744"/>
            <a:ext cx="10290048" cy="3352124"/>
          </a:xfrm>
        </p:spPr>
        <p:txBody>
          <a:bodyPr>
            <a:normAutofit/>
          </a:bodyPr>
          <a:lstStyle/>
          <a:p>
            <a:r>
              <a:rPr lang="el-GR" b="1" dirty="0" smtClean="0"/>
              <a:t>Ερώτημα 1 (στόχος 1 &amp;2):</a:t>
            </a:r>
            <a:r>
              <a:rPr lang="en-US" b="1" dirty="0" smtClean="0"/>
              <a:t> </a:t>
            </a:r>
            <a:r>
              <a:rPr lang="el-GR" b="1" dirty="0" smtClean="0"/>
              <a:t>(10 λεπτά)</a:t>
            </a:r>
            <a:endParaRPr lang="el-GR" dirty="0" smtClean="0"/>
          </a:p>
          <a:p>
            <a:pPr algn="just">
              <a:buNone/>
            </a:pPr>
            <a:r>
              <a:rPr lang="el-GR" b="1" dirty="0" smtClean="0"/>
              <a:t>   1α)</a:t>
            </a:r>
            <a:r>
              <a:rPr lang="el-GR" dirty="0" smtClean="0"/>
              <a:t> </a:t>
            </a:r>
            <a:r>
              <a:rPr lang="el-GR" b="1" dirty="0" smtClean="0"/>
              <a:t>Αφού επισκεφθείτε την Πύλη για την Ελληνική Γλώσσα (</a:t>
            </a:r>
            <a:r>
              <a:rPr lang="en-US" b="1" u="sng" dirty="0" smtClean="0">
                <a:hlinkClick r:id="rId2"/>
              </a:rPr>
              <a:t>www</a:t>
            </a:r>
            <a:r>
              <a:rPr lang="el-GR" b="1" u="sng" dirty="0" smtClean="0">
                <a:hlinkClick r:id="rId2"/>
              </a:rPr>
              <a:t>.</a:t>
            </a:r>
            <a:r>
              <a:rPr lang="en-US" b="1" u="sng" dirty="0" err="1" smtClean="0">
                <a:hlinkClick r:id="rId2"/>
              </a:rPr>
              <a:t>greek</a:t>
            </a:r>
            <a:r>
              <a:rPr lang="el-GR" b="1" u="sng" dirty="0" smtClean="0">
                <a:hlinkClick r:id="rId2"/>
              </a:rPr>
              <a:t>-</a:t>
            </a:r>
            <a:r>
              <a:rPr lang="en-US" b="1" u="sng" dirty="0" smtClean="0">
                <a:hlinkClick r:id="rId2"/>
              </a:rPr>
              <a:t>language</a:t>
            </a:r>
            <a:r>
              <a:rPr lang="el-GR" b="1" u="sng" dirty="0" smtClean="0">
                <a:hlinkClick r:id="rId2"/>
              </a:rPr>
              <a:t>.</a:t>
            </a:r>
            <a:r>
              <a:rPr lang="en-US" b="1" u="sng" dirty="0" err="1" smtClean="0">
                <a:hlinkClick r:id="rId2"/>
              </a:rPr>
              <a:t>gr</a:t>
            </a:r>
            <a:r>
              <a:rPr lang="el-GR" b="1" dirty="0" smtClean="0"/>
              <a:t>) βρείτε στο ηλεκτρονικό λεξικό της νέας ελληνικής τον όρο «σταυροφορία» και σημειώστε τις λέξεις-κλειδιά της έννοιας. Στη συνέχεια προσπαθήστε να δώσετε την ετυμολογία της λέξης «σταυροφόρος» και να τη συνδυάσετε με τα στοιχεία που έχετε σημειώσει από τον παραπάνω ορισμό. Δώστε τέλος έναν δικό σας σύντομο ορισμό για την έννοια «σταυροφορία» συνδυάζοντας τα παραπάνω στοιχεία.</a:t>
            </a:r>
          </a:p>
          <a:p>
            <a:pPr>
              <a:buNone/>
            </a:pPr>
            <a:endParaRPr lang="el-GR" dirty="0" smtClean="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ΦΥΛΛΟ ΕΡΓΑΣΙΑΣ</a:t>
            </a:r>
            <a:endParaRPr lang="el-GR" dirty="0"/>
          </a:p>
        </p:txBody>
      </p:sp>
      <p:sp>
        <p:nvSpPr>
          <p:cNvPr id="3" name="2 - Θέση περιεχομένου"/>
          <p:cNvSpPr>
            <a:spLocks noGrp="1"/>
          </p:cNvSpPr>
          <p:nvPr>
            <p:ph idx="1"/>
          </p:nvPr>
        </p:nvSpPr>
        <p:spPr/>
        <p:txBody>
          <a:bodyPr>
            <a:normAutofit fontScale="70000" lnSpcReduction="20000"/>
          </a:bodyPr>
          <a:lstStyle/>
          <a:p>
            <a:pPr algn="just">
              <a:buNone/>
            </a:pPr>
            <a:r>
              <a:rPr lang="el-GR" b="1" dirty="0" smtClean="0"/>
              <a:t/>
            </a:r>
            <a:br>
              <a:rPr lang="el-GR" b="1" dirty="0" smtClean="0"/>
            </a:br>
            <a:r>
              <a:rPr lang="el-GR" sz="3600" b="1" dirty="0" smtClean="0"/>
              <a:t>σταυροφορία η [</a:t>
            </a:r>
            <a:r>
              <a:rPr lang="el-GR" sz="3600" b="1" dirty="0" err="1" smtClean="0"/>
              <a:t>stavroforía</a:t>
            </a:r>
            <a:r>
              <a:rPr lang="el-GR" sz="3600" b="1" dirty="0" smtClean="0"/>
              <a:t>] Ο25 : 1. ονομασία καθεμιάς από ορισμένες </a:t>
            </a:r>
            <a:r>
              <a:rPr lang="el-GR" sz="3600" b="1" dirty="0" smtClean="0">
                <a:solidFill>
                  <a:srgbClr val="FF0000"/>
                </a:solidFill>
              </a:rPr>
              <a:t>εκστρατείες</a:t>
            </a:r>
            <a:r>
              <a:rPr lang="el-GR" sz="3600" b="1" dirty="0" smtClean="0"/>
              <a:t>, τις οποίες έκαναν κατά το </a:t>
            </a:r>
            <a:r>
              <a:rPr lang="el-GR" sz="3600" b="1" dirty="0" err="1" smtClean="0">
                <a:solidFill>
                  <a:srgbClr val="FF0000"/>
                </a:solidFill>
              </a:rPr>
              <a:t>Mεσαίωνα</a:t>
            </a:r>
            <a:r>
              <a:rPr lang="el-GR" sz="3600" b="1" dirty="0" smtClean="0"/>
              <a:t> οι </a:t>
            </a:r>
            <a:r>
              <a:rPr lang="el-GR" sz="3600" b="1" dirty="0" smtClean="0">
                <a:solidFill>
                  <a:srgbClr val="FF0000"/>
                </a:solidFill>
              </a:rPr>
              <a:t>χριστιανοί της Δύσης </a:t>
            </a:r>
            <a:r>
              <a:rPr lang="el-GR" sz="3600" b="1" dirty="0" smtClean="0"/>
              <a:t>εναντίον αλλοθρήσκων, κυρίως για την </a:t>
            </a:r>
            <a:r>
              <a:rPr lang="el-GR" sz="3600" b="1" dirty="0" smtClean="0">
                <a:solidFill>
                  <a:srgbClr val="FF0000"/>
                </a:solidFill>
              </a:rPr>
              <a:t>απελευθέρωση</a:t>
            </a:r>
            <a:r>
              <a:rPr lang="el-GR" sz="3600" b="1" dirty="0" smtClean="0"/>
              <a:t> των </a:t>
            </a:r>
            <a:r>
              <a:rPr lang="el-GR" sz="3600" b="1" dirty="0" err="1" smtClean="0">
                <a:solidFill>
                  <a:srgbClr val="FF0000"/>
                </a:solidFill>
              </a:rPr>
              <a:t>Aγίων</a:t>
            </a:r>
            <a:r>
              <a:rPr lang="el-GR" sz="3600" b="1" dirty="0" smtClean="0">
                <a:solidFill>
                  <a:srgbClr val="FF0000"/>
                </a:solidFill>
              </a:rPr>
              <a:t> </a:t>
            </a:r>
            <a:r>
              <a:rPr lang="el-GR" sz="3600" b="1" dirty="0" err="1" smtClean="0">
                <a:solidFill>
                  <a:srgbClr val="FF0000"/>
                </a:solidFill>
              </a:rPr>
              <a:t>Tόπων</a:t>
            </a:r>
            <a:r>
              <a:rPr lang="el-GR" sz="3600" b="1" dirty="0" smtClean="0"/>
              <a:t>: </a:t>
            </a:r>
            <a:r>
              <a:rPr lang="el-GR" sz="3600" b="1" i="1" dirty="0" err="1" smtClean="0"/>
              <a:t>Aίτια</a:t>
            </a:r>
            <a:r>
              <a:rPr lang="el-GR" sz="3600" b="1" i="1" dirty="0" smtClean="0"/>
              <a:t> / αποτελέσματα των σταυροφοριών. H πρώτη / δεύτερη</a:t>
            </a:r>
            <a:r>
              <a:rPr lang="el-GR" sz="3600" b="1" dirty="0" smtClean="0"/>
              <a:t> </a:t>
            </a:r>
            <a:r>
              <a:rPr lang="el-GR" sz="3600" b="1" i="1" dirty="0" smtClean="0"/>
              <a:t>/</a:t>
            </a:r>
            <a:r>
              <a:rPr lang="el-GR" sz="3600" b="1" dirty="0" smtClean="0"/>
              <a:t> </a:t>
            </a:r>
            <a:r>
              <a:rPr lang="el-GR" sz="3600" b="1" i="1" dirty="0" smtClean="0"/>
              <a:t>όγδοη</a:t>
            </a:r>
            <a:r>
              <a:rPr lang="el-GR" sz="3600" b="1" dirty="0" smtClean="0"/>
              <a:t> ~. </a:t>
            </a:r>
            <a:r>
              <a:rPr lang="el-GR" sz="3600" b="1" i="1" dirty="0" smtClean="0"/>
              <a:t>H τέταρτη</a:t>
            </a:r>
            <a:r>
              <a:rPr lang="el-GR" sz="3600" b="1" dirty="0" smtClean="0"/>
              <a:t> ~</a:t>
            </a:r>
            <a:r>
              <a:rPr lang="el-GR" sz="3600" b="1" i="1" dirty="0" smtClean="0"/>
              <a:t> κατέληξε στην κατάληψη της </a:t>
            </a:r>
            <a:r>
              <a:rPr lang="el-GR" sz="3600" b="1" i="1" dirty="0" err="1" smtClean="0"/>
              <a:t>Kωνσταντινούπολης</a:t>
            </a:r>
            <a:r>
              <a:rPr lang="el-GR" sz="3600" b="1" i="1" dirty="0" smtClean="0"/>
              <a:t> από τους σταυροφόρους.</a:t>
            </a:r>
            <a:r>
              <a:rPr lang="el-GR" sz="3600" b="1" dirty="0" smtClean="0"/>
              <a:t> 2. (μτφ.) ομαδική και επίπονη προσπάθεια για την πραγματοποίηση ορισμένου υψηλού κοινωνικού στόχου· (πρβ. </a:t>
            </a:r>
            <a:r>
              <a:rPr lang="el-GR" sz="3600" b="1" i="1" dirty="0" smtClean="0"/>
              <a:t>εκστρατεία</a:t>
            </a:r>
            <a:r>
              <a:rPr lang="el-GR" sz="3600" b="1" dirty="0" smtClean="0"/>
              <a:t>): </a:t>
            </a:r>
            <a:r>
              <a:rPr lang="el-GR" sz="3600" b="1" i="1" dirty="0" smtClean="0"/>
              <a:t>Εθνική</a:t>
            </a:r>
            <a:r>
              <a:rPr lang="el-GR" sz="3600" b="1" dirty="0" smtClean="0"/>
              <a:t> ~</a:t>
            </a:r>
            <a:r>
              <a:rPr lang="el-GR" sz="3600" b="1" i="1" dirty="0" smtClean="0"/>
              <a:t> για την προστασία του περιβάλλοντος / κατά των ναρκωτικών.</a:t>
            </a:r>
            <a:endParaRPr lang="el-GR" sz="3600" b="1"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KOINONIA-MARKOULIDAKH-OI-AGIOI-TOPOI-KAI-OI-STAYROFOROI.jpg"/>
          <p:cNvPicPr>
            <a:picLocks noChangeAspect="1"/>
          </p:cNvPicPr>
          <p:nvPr/>
        </p:nvPicPr>
        <p:blipFill>
          <a:blip r:embed="rId2"/>
          <a:stretch>
            <a:fillRect/>
          </a:stretch>
        </p:blipFill>
        <p:spPr>
          <a:xfrm>
            <a:off x="698875" y="841248"/>
            <a:ext cx="10679438" cy="5023104"/>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ΦΥΛΛΟ ΕΡΓΑΣΙΑΣ</a:t>
            </a:r>
            <a:endParaRPr lang="el-GR" dirty="0"/>
          </a:p>
        </p:txBody>
      </p:sp>
      <p:sp>
        <p:nvSpPr>
          <p:cNvPr id="3" name="2 - Θέση περιεχομένου"/>
          <p:cNvSpPr>
            <a:spLocks noGrp="1"/>
          </p:cNvSpPr>
          <p:nvPr>
            <p:ph idx="1"/>
          </p:nvPr>
        </p:nvSpPr>
        <p:spPr/>
        <p:txBody>
          <a:bodyPr/>
          <a:lstStyle/>
          <a:p>
            <a:pPr algn="just"/>
            <a:r>
              <a:rPr lang="el-GR" b="1" dirty="0" smtClean="0"/>
              <a:t>1β)</a:t>
            </a:r>
            <a:r>
              <a:rPr lang="el-GR" dirty="0" smtClean="0"/>
              <a:t> </a:t>
            </a:r>
            <a:r>
              <a:rPr lang="el-GR" sz="2600" b="1" dirty="0" smtClean="0"/>
              <a:t>Αφού μελετήσετε το χάρτη προσπαθήστε: (5 λεπτά)</a:t>
            </a:r>
          </a:p>
          <a:p>
            <a:pPr lvl="0" algn="just"/>
            <a:r>
              <a:rPr lang="el-GR" sz="2600" b="1" dirty="0" smtClean="0"/>
              <a:t>Να εντοπίσετε και να καταγράψετε τις περιοχές από τις οποίες ξεκινούν και καταλήγουν οι σταυροφόροι. </a:t>
            </a:r>
          </a:p>
          <a:p>
            <a:pPr lvl="0" algn="just"/>
            <a:r>
              <a:rPr lang="el-GR" sz="2600" b="1" dirty="0" smtClean="0"/>
              <a:t>Να σημειώσετε για ποιο λόγο ήταν σημαντικοί για τους χριστιανούς της Δύσης οι Άγιοι Τόποι (Ιεροσόλυμα) από γεωγραφικής και οικονομικής πλευράς.</a:t>
            </a:r>
            <a:endParaRPr lang="el-GR" sz="2600" b="1" dirty="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3_9"/>
          <p:cNvPicPr>
            <a:picLocks noChangeAspect="1" noChangeArrowheads="1"/>
          </p:cNvPicPr>
          <p:nvPr/>
        </p:nvPicPr>
        <p:blipFill>
          <a:blip r:embed="rId2"/>
          <a:srcRect/>
          <a:stretch>
            <a:fillRect/>
          </a:stretch>
        </p:blipFill>
        <p:spPr bwMode="auto">
          <a:xfrm>
            <a:off x="938784" y="853440"/>
            <a:ext cx="10204704" cy="510037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ΦΥΛΛΟ ΕΡΓΑΣΙΑΣ</a:t>
            </a:r>
            <a:endParaRPr lang="el-GR" dirty="0"/>
          </a:p>
        </p:txBody>
      </p:sp>
      <p:sp>
        <p:nvSpPr>
          <p:cNvPr id="3" name="2 - Θέση περιεχομένου"/>
          <p:cNvSpPr>
            <a:spLocks noGrp="1"/>
          </p:cNvSpPr>
          <p:nvPr>
            <p:ph idx="1"/>
          </p:nvPr>
        </p:nvSpPr>
        <p:spPr/>
        <p:txBody>
          <a:bodyPr>
            <a:normAutofit lnSpcReduction="10000"/>
          </a:bodyPr>
          <a:lstStyle/>
          <a:p>
            <a:r>
              <a:rPr lang="el-GR" sz="3000" b="1" dirty="0" smtClean="0"/>
              <a:t>Ερώτημα 2 (στόχος 3 &amp; 4). (10 λεπτά)</a:t>
            </a:r>
          </a:p>
          <a:p>
            <a:pPr marL="457200" indent="-457200">
              <a:buAutoNum type="arabicPeriod"/>
            </a:pPr>
            <a:r>
              <a:rPr lang="el-GR" sz="3000" b="1" dirty="0" smtClean="0"/>
              <a:t>Διαβάστε το παρακάτω παράθεμα.</a:t>
            </a:r>
          </a:p>
          <a:p>
            <a:pPr marL="457200" indent="-457200">
              <a:buAutoNum type="arabicPeriod"/>
            </a:pPr>
            <a:r>
              <a:rPr lang="el-GR" sz="3000" b="1" dirty="0" smtClean="0"/>
              <a:t>Εντοπίστε και καταγράψτε τους θρησκευτικούς και οικονομικούς παράγοντες των εκστρατειών.</a:t>
            </a:r>
          </a:p>
          <a:p>
            <a:pPr marL="457200" indent="-457200">
              <a:buAutoNum type="arabicPeriod"/>
            </a:pPr>
            <a:r>
              <a:rPr lang="el-GR" sz="3000" b="1" dirty="0" smtClean="0"/>
              <a:t>Διακρίνετε αίτια και αφορμές.</a:t>
            </a:r>
          </a:p>
          <a:p>
            <a:pPr algn="just">
              <a:buNone/>
            </a:pPr>
            <a:r>
              <a:rPr lang="el-GR" b="1" dirty="0" smtClean="0"/>
              <a:t> </a:t>
            </a:r>
            <a:endParaRPr lang="el-GR" dirty="0" smtClean="0"/>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191</TotalTime>
  <Words>1279</Words>
  <Application>Microsoft Office PowerPoint</Application>
  <PresentationFormat>Προσαρμογή</PresentationFormat>
  <Paragraphs>71</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Οργανικό</vt:lpstr>
      <vt:lpstr>ΠΕΡΙΓΡΑΦΙΚΗ ΑΞΙΟΛΟΓΗΣΗ</vt:lpstr>
      <vt:lpstr>ΔΕΔΟΜΕΝΑ ΕΦΑΡΜΟΓΗΣ</vt:lpstr>
      <vt:lpstr>ΣΤΟΧΟΙ Οι μαθήτριες/ες επιδιώκεται:</vt:lpstr>
      <vt:lpstr>ΦΥΛΛΟ ΕΡΓΑΣΙΑΣ (κοινό για όλες τις ομάδες)</vt:lpstr>
      <vt:lpstr>ΦΥΛΛΟ ΕΡΓΑΣΙΑΣ</vt:lpstr>
      <vt:lpstr>Διαφάνεια 6</vt:lpstr>
      <vt:lpstr>ΦΥΛΛΟ ΕΡΓΑΣΙΑΣ</vt:lpstr>
      <vt:lpstr>Διαφάνεια 8</vt:lpstr>
      <vt:lpstr>ΦΥΛΛΟ ΕΡΓΑΣΙΑΣ</vt:lpstr>
      <vt:lpstr>ΦΥΛΛΟ ΕΡΓΑΣΙΑΣ</vt:lpstr>
      <vt:lpstr>ΦΥΛΛΟ ΕΡΓΑΣΙΑΣ</vt:lpstr>
      <vt:lpstr>ΚΛΕΙΔΑ ΠΑΡΑΤΗΡΗΣΗΣ</vt:lpstr>
      <vt:lpstr>Διαφάνεια 13</vt:lpstr>
      <vt:lpstr>ΦΥΛΛΑ ΑΥΤΟΑΞΙΟΛΟΓΗΣΗΣ (5 λεπτά)</vt:lpstr>
      <vt:lpstr>       ΚΑΤΑΓΡΑΦΗ ΑΞΙΟΛΟΓΙΚΩΝ ΣΤΟΙΧΕΙΩΝ ΑΠΟ ΠΑΡΑΤΗΡΗΣΗ &amp; ΑΥΤΟΑΞΙΟΛΟΓΗΣΗ </vt:lpstr>
      <vt:lpstr>ΜΑΘΗΤΗΣ 1</vt:lpstr>
      <vt:lpstr>ΜΑΘΗΤΗΣ 2</vt:lpstr>
      <vt:lpstr>ΜΑΘΗΤΗΣ 3</vt:lpstr>
      <vt:lpstr>ΕΚΘΕΣΕΙΣ ΠΡΟΟΔΟΥ</vt:lpstr>
      <vt:lpstr>ΜΑΘΗΤΗΣ 1</vt:lpstr>
      <vt:lpstr>ΜΑΘΗΤΗΣ 2</vt:lpstr>
      <vt:lpstr>ΜΑΘΗΤΗΣ 3</vt:lpstr>
      <vt:lpstr>ΕΥΧΑΡΙΣΤΩ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Sarun Da-asa</dc:creator>
  <cp:lastModifiedBy>user</cp:lastModifiedBy>
  <cp:revision>46</cp:revision>
  <dcterms:created xsi:type="dcterms:W3CDTF">2013-07-31T04:17:18Z</dcterms:created>
  <dcterms:modified xsi:type="dcterms:W3CDTF">2019-02-17T11:44:11Z</dcterms:modified>
</cp:coreProperties>
</file>