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07"/>
  </p:notesMasterIdLst>
  <p:sldIdLst>
    <p:sldId id="257" r:id="rId2"/>
    <p:sldId id="258" r:id="rId3"/>
    <p:sldId id="427" r:id="rId4"/>
    <p:sldId id="297" r:id="rId5"/>
    <p:sldId id="298" r:id="rId6"/>
    <p:sldId id="301" r:id="rId7"/>
    <p:sldId id="426" r:id="rId8"/>
    <p:sldId id="300" r:id="rId9"/>
    <p:sldId id="305" r:id="rId10"/>
    <p:sldId id="306" r:id="rId11"/>
    <p:sldId id="307" r:id="rId12"/>
    <p:sldId id="308" r:id="rId13"/>
    <p:sldId id="414" r:id="rId14"/>
    <p:sldId id="425" r:id="rId15"/>
    <p:sldId id="320" r:id="rId16"/>
    <p:sldId id="424" r:id="rId17"/>
    <p:sldId id="419" r:id="rId18"/>
    <p:sldId id="311" r:id="rId19"/>
    <p:sldId id="421" r:id="rId20"/>
    <p:sldId id="418" r:id="rId21"/>
    <p:sldId id="310" r:id="rId22"/>
    <p:sldId id="314" r:id="rId23"/>
    <p:sldId id="321" r:id="rId24"/>
    <p:sldId id="416" r:id="rId25"/>
    <p:sldId id="322" r:id="rId26"/>
    <p:sldId id="429" r:id="rId27"/>
    <p:sldId id="417" r:id="rId28"/>
    <p:sldId id="428" r:id="rId29"/>
    <p:sldId id="295" r:id="rId30"/>
    <p:sldId id="259" r:id="rId31"/>
    <p:sldId id="260" r:id="rId32"/>
    <p:sldId id="261" r:id="rId33"/>
    <p:sldId id="265" r:id="rId34"/>
    <p:sldId id="263" r:id="rId35"/>
    <p:sldId id="264" r:id="rId36"/>
    <p:sldId id="266" r:id="rId37"/>
    <p:sldId id="341" r:id="rId38"/>
    <p:sldId id="342" r:id="rId39"/>
    <p:sldId id="269" r:id="rId40"/>
    <p:sldId id="270" r:id="rId41"/>
    <p:sldId id="272" r:id="rId42"/>
    <p:sldId id="271" r:id="rId43"/>
    <p:sldId id="273" r:id="rId44"/>
    <p:sldId id="274" r:id="rId45"/>
    <p:sldId id="275" r:id="rId46"/>
    <p:sldId id="277" r:id="rId47"/>
    <p:sldId id="404" r:id="rId48"/>
    <p:sldId id="396" r:id="rId49"/>
    <p:sldId id="397" r:id="rId50"/>
    <p:sldId id="346" r:id="rId51"/>
    <p:sldId id="398" r:id="rId52"/>
    <p:sldId id="348" r:id="rId53"/>
    <p:sldId id="399" r:id="rId54"/>
    <p:sldId id="400" r:id="rId55"/>
    <p:sldId id="351" r:id="rId56"/>
    <p:sldId id="352" r:id="rId57"/>
    <p:sldId id="401" r:id="rId58"/>
    <p:sldId id="354" r:id="rId59"/>
    <p:sldId id="402" r:id="rId60"/>
    <p:sldId id="357" r:id="rId61"/>
    <p:sldId id="358" r:id="rId62"/>
    <p:sldId id="403" r:id="rId63"/>
    <p:sldId id="360" r:id="rId64"/>
    <p:sldId id="405" r:id="rId65"/>
    <p:sldId id="406" r:id="rId66"/>
    <p:sldId id="407" r:id="rId67"/>
    <p:sldId id="408" r:id="rId68"/>
    <p:sldId id="369" r:id="rId69"/>
    <p:sldId id="370" r:id="rId70"/>
    <p:sldId id="409" r:id="rId71"/>
    <p:sldId id="372" r:id="rId72"/>
    <p:sldId id="373" r:id="rId73"/>
    <p:sldId id="410" r:id="rId74"/>
    <p:sldId id="411" r:id="rId75"/>
    <p:sldId id="412" r:id="rId76"/>
    <p:sldId id="413" r:id="rId77"/>
    <p:sldId id="379" r:id="rId78"/>
    <p:sldId id="380" r:id="rId79"/>
    <p:sldId id="381" r:id="rId80"/>
    <p:sldId id="382" r:id="rId81"/>
    <p:sldId id="383" r:id="rId82"/>
    <p:sldId id="384" r:id="rId83"/>
    <p:sldId id="385" r:id="rId84"/>
    <p:sldId id="386" r:id="rId85"/>
    <p:sldId id="387" r:id="rId86"/>
    <p:sldId id="388" r:id="rId87"/>
    <p:sldId id="389" r:id="rId88"/>
    <p:sldId id="390" r:id="rId89"/>
    <p:sldId id="391" r:id="rId90"/>
    <p:sldId id="392" r:id="rId91"/>
    <p:sldId id="393" r:id="rId92"/>
    <p:sldId id="324" r:id="rId93"/>
    <p:sldId id="325" r:id="rId94"/>
    <p:sldId id="326" r:id="rId95"/>
    <p:sldId id="394" r:id="rId96"/>
    <p:sldId id="327" r:id="rId97"/>
    <p:sldId id="328" r:id="rId98"/>
    <p:sldId id="329" r:id="rId99"/>
    <p:sldId id="330" r:id="rId100"/>
    <p:sldId id="331" r:id="rId101"/>
    <p:sldId id="332" r:id="rId102"/>
    <p:sldId id="333" r:id="rId103"/>
    <p:sldId id="334" r:id="rId104"/>
    <p:sldId id="335" r:id="rId105"/>
    <p:sldId id="395" r:id="rId10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notesMaster" Target="notesMasters/notesMaster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9388D6-E10F-4FC0-8241-285FA6569ED9}" type="doc">
      <dgm:prSet loTypeId="urn:microsoft.com/office/officeart/2005/8/layout/hList1" loCatId="list" qsTypeId="urn:microsoft.com/office/officeart/2005/8/quickstyle/simple1" qsCatId="simple" csTypeId="urn:microsoft.com/office/officeart/2005/8/colors/colorful1#1" csCatId="colorful" phldr="1"/>
      <dgm:spPr/>
      <dgm:t>
        <a:bodyPr/>
        <a:lstStyle/>
        <a:p>
          <a:endParaRPr lang="el-GR"/>
        </a:p>
      </dgm:t>
    </dgm:pt>
    <dgm:pt modelId="{7A730018-78DA-45BF-96E7-9EBF7978586A}">
      <dgm:prSet/>
      <dgm:spPr>
        <a:xfrm>
          <a:off x="4610631" y="953128"/>
          <a:ext cx="4044376" cy="4391999"/>
        </a:xfrm>
        <a:prstGeom prst="rect">
          <a:avLst/>
        </a:prstGeom>
        <a:solidFill>
          <a:srgbClr val="EFDB85">
            <a:tint val="40000"/>
            <a:alpha val="90000"/>
            <a:hueOff val="0"/>
            <a:satOff val="0"/>
            <a:lumOff val="0"/>
            <a:alphaOff val="0"/>
          </a:srgbClr>
        </a:solidFill>
        <a:ln w="12700" cap="flat" cmpd="sng" algn="ctr">
          <a:solidFill>
            <a:srgbClr val="EFDB85">
              <a:tint val="40000"/>
              <a:alpha val="90000"/>
              <a:hueOff val="0"/>
              <a:satOff val="0"/>
              <a:lumOff val="0"/>
              <a:alphaOff val="0"/>
            </a:srgbClr>
          </a:solidFill>
          <a:prstDash val="solid"/>
        </a:ln>
        <a:effectLst/>
      </dgm:spPr>
      <dgm:t>
        <a:bodyPr/>
        <a:lstStyle/>
        <a:p>
          <a:r>
            <a:rPr lang="el-GR" dirty="0">
              <a:solidFill>
                <a:srgbClr val="000000"/>
              </a:solidFill>
              <a:latin typeface="Cambria" pitchFamily="18" charset="0"/>
              <a:ea typeface="+mn-ea"/>
              <a:cs typeface="+mn-cs"/>
            </a:rPr>
            <a:t>Ο/η εκπαιδευτικός, σε τακτά χρονικά διαστήματα, ελέγχει την επίδοση των μαθητών και μαθητριών σε προκαθορισμένους τομείς με βάση συγκεκριμένα κριτήρια αξιολόγησης με στόχο να ενημερώσει τους γονείς /κηδεμόνες και τους/τις μαθητές/-</a:t>
          </a:r>
          <a:r>
            <a:rPr lang="el-GR" dirty="0" err="1">
              <a:solidFill>
                <a:srgbClr val="000000"/>
              </a:solidFill>
              <a:latin typeface="Cambria" pitchFamily="18" charset="0"/>
              <a:ea typeface="+mn-ea"/>
              <a:cs typeface="+mn-cs"/>
            </a:rPr>
            <a:t>τριες</a:t>
          </a:r>
          <a:r>
            <a:rPr lang="el-GR" dirty="0">
              <a:solidFill>
                <a:srgbClr val="000000"/>
              </a:solidFill>
              <a:latin typeface="Cambria" pitchFamily="18" charset="0"/>
              <a:ea typeface="+mn-ea"/>
              <a:cs typeface="+mn-cs"/>
            </a:rPr>
            <a:t> για το σημείο στο οποίο βρίσκονται ως προς την κατάκτηση της γνώσης, τον τρόπο που μαθαίνουν και το αποτέλεσμα της μαθησιακής διαδικασίας. </a:t>
          </a:r>
        </a:p>
      </dgm:t>
    </dgm:pt>
    <dgm:pt modelId="{C4AABC9F-3361-4F24-B439-55F4C3724C13}" type="parTrans" cxnId="{1679FB3A-0C4A-4B22-A21E-0FB73F8CBF33}">
      <dgm:prSet/>
      <dgm:spPr/>
      <dgm:t>
        <a:bodyPr/>
        <a:lstStyle/>
        <a:p>
          <a:endParaRPr lang="el-GR"/>
        </a:p>
      </dgm:t>
    </dgm:pt>
    <dgm:pt modelId="{0131591A-D07B-4146-9535-6ED3D67CB39D}" type="sibTrans" cxnId="{1679FB3A-0C4A-4B22-A21E-0FB73F8CBF33}">
      <dgm:prSet/>
      <dgm:spPr/>
      <dgm:t>
        <a:bodyPr/>
        <a:lstStyle/>
        <a:p>
          <a:endParaRPr lang="el-GR"/>
        </a:p>
      </dgm:t>
    </dgm:pt>
    <dgm:pt modelId="{31BB08A4-8355-4A58-A4AE-68E91EF1DFFE}">
      <dgm:prSet phldrT="[Κείμενο]" custT="1"/>
      <dgm:spPr>
        <a:xfrm>
          <a:off x="11083" y="100420"/>
          <a:ext cx="4044376" cy="868992"/>
        </a:xfrm>
        <a:prstGeom prst="rect">
          <a:avLst/>
        </a:prstGeom>
        <a:solidFill>
          <a:srgbClr val="B8D082">
            <a:hueOff val="0"/>
            <a:satOff val="0"/>
            <a:lumOff val="0"/>
            <a:alphaOff val="0"/>
          </a:srgbClr>
        </a:solidFill>
        <a:ln w="12700" cap="flat" cmpd="sng" algn="ctr">
          <a:solidFill>
            <a:srgbClr val="B8D082">
              <a:hueOff val="0"/>
              <a:satOff val="0"/>
              <a:lumOff val="0"/>
              <a:alphaOff val="0"/>
            </a:srgbClr>
          </a:solidFill>
          <a:prstDash val="solid"/>
        </a:ln>
        <a:effectLst/>
      </dgm:spPr>
      <dgm:t>
        <a:bodyPr/>
        <a:lstStyle/>
        <a:p>
          <a:r>
            <a:rPr lang="el-GR" sz="2400" b="1" dirty="0">
              <a:solidFill>
                <a:srgbClr val="000000"/>
              </a:solidFill>
              <a:latin typeface="Cambria" pitchFamily="18" charset="0"/>
              <a:ea typeface="+mn-ea"/>
              <a:cs typeface="+mn-cs"/>
            </a:rPr>
            <a:t>Αξιολόγηση για τη μάθηση </a:t>
          </a:r>
        </a:p>
      </dgm:t>
    </dgm:pt>
    <dgm:pt modelId="{30067D3B-E4A7-4276-80BC-0827E37CE8B5}" type="parTrans" cxnId="{0E4A5E93-B0E7-4135-A2ED-90173A260636}">
      <dgm:prSet/>
      <dgm:spPr/>
      <dgm:t>
        <a:bodyPr/>
        <a:lstStyle/>
        <a:p>
          <a:endParaRPr lang="el-GR"/>
        </a:p>
      </dgm:t>
    </dgm:pt>
    <dgm:pt modelId="{8819B175-E5ED-4886-9C34-13B0D29B690D}" type="sibTrans" cxnId="{0E4A5E93-B0E7-4135-A2ED-90173A260636}">
      <dgm:prSet/>
      <dgm:spPr/>
      <dgm:t>
        <a:bodyPr/>
        <a:lstStyle/>
        <a:p>
          <a:endParaRPr lang="el-GR"/>
        </a:p>
      </dgm:t>
    </dgm:pt>
    <dgm:pt modelId="{1A3E7C18-7E8E-444B-B12F-7186D21C2F78}">
      <dgm:prSet phldrT="[Κείμενο]"/>
      <dgm:spPr>
        <a:xfrm>
          <a:off x="42" y="953128"/>
          <a:ext cx="4044376" cy="4391999"/>
        </a:xfrm>
        <a:prstGeom prst="rect">
          <a:avLst/>
        </a:prstGeom>
        <a:solidFill>
          <a:srgbClr val="B8D082">
            <a:tint val="40000"/>
            <a:alpha val="90000"/>
            <a:hueOff val="0"/>
            <a:satOff val="0"/>
            <a:lumOff val="0"/>
            <a:alphaOff val="0"/>
          </a:srgbClr>
        </a:solidFill>
        <a:ln w="12700" cap="flat" cmpd="sng" algn="ctr">
          <a:solidFill>
            <a:srgbClr val="B8D082">
              <a:tint val="40000"/>
              <a:alpha val="90000"/>
              <a:hueOff val="0"/>
              <a:satOff val="0"/>
              <a:lumOff val="0"/>
              <a:alphaOff val="0"/>
            </a:srgbClr>
          </a:solidFill>
          <a:prstDash val="solid"/>
        </a:ln>
        <a:effectLst/>
      </dgm:spPr>
      <dgm:t>
        <a:bodyPr/>
        <a:lstStyle/>
        <a:p>
          <a:r>
            <a:rPr lang="el-GR" dirty="0">
              <a:solidFill>
                <a:srgbClr val="465562">
                  <a:hueOff val="0"/>
                  <a:satOff val="0"/>
                  <a:lumOff val="0"/>
                  <a:alphaOff val="0"/>
                </a:srgbClr>
              </a:solidFill>
              <a:latin typeface="Cambria" pitchFamily="18" charset="0"/>
              <a:ea typeface="+mn-ea"/>
              <a:cs typeface="+mn-cs"/>
            </a:rPr>
            <a:t>ο/</a:t>
          </a:r>
          <a:r>
            <a:rPr lang="el-GR" dirty="0">
              <a:solidFill>
                <a:srgbClr val="000000"/>
              </a:solidFill>
              <a:latin typeface="Cambria" pitchFamily="18" charset="0"/>
              <a:ea typeface="+mn-ea"/>
              <a:cs typeface="+mn-cs"/>
            </a:rPr>
            <a:t>η εκπαιδευτικός χρησιμοποιώντας ποικίλες μεθόδους αξιοποιεί συνεχώς δεδομένα από την εκπαιδευτική πράξη και τη συμμετοχή των μαθητών/-τριών σε αυτήν, με στόχο τη βελτίωση της διαδικασίας της διδασκαλίας και της μάθησης, που θα οδηγήσει και στην ανάπτυξη των μαθητών/-τριών σε ποικίλους τομείς. </a:t>
          </a:r>
        </a:p>
      </dgm:t>
    </dgm:pt>
    <dgm:pt modelId="{4CD1275F-45D6-4489-934C-107E81BF2598}" type="parTrans" cxnId="{2A342294-D696-4BA5-B6B4-73FEBFC753E6}">
      <dgm:prSet/>
      <dgm:spPr/>
      <dgm:t>
        <a:bodyPr/>
        <a:lstStyle/>
        <a:p>
          <a:endParaRPr lang="el-GR"/>
        </a:p>
      </dgm:t>
    </dgm:pt>
    <dgm:pt modelId="{8AB775BD-BEFF-4887-8D5A-DA0A09E80895}" type="sibTrans" cxnId="{2A342294-D696-4BA5-B6B4-73FEBFC753E6}">
      <dgm:prSet/>
      <dgm:spPr/>
      <dgm:t>
        <a:bodyPr/>
        <a:lstStyle/>
        <a:p>
          <a:endParaRPr lang="el-GR"/>
        </a:p>
      </dgm:t>
    </dgm:pt>
    <dgm:pt modelId="{1C2E04CA-4F79-499D-A4F1-B1C8AACE85AB}">
      <dgm:prSet phldrT="[Κείμενο]" custT="1"/>
      <dgm:spPr>
        <a:xfrm>
          <a:off x="4610631" y="84135"/>
          <a:ext cx="4044376" cy="868992"/>
        </a:xfrm>
        <a:prstGeom prst="rect">
          <a:avLst/>
        </a:prstGeom>
        <a:solidFill>
          <a:srgbClr val="EFDB85">
            <a:hueOff val="0"/>
            <a:satOff val="0"/>
            <a:lumOff val="0"/>
            <a:alphaOff val="0"/>
          </a:srgbClr>
        </a:solidFill>
        <a:ln w="12700" cap="flat" cmpd="sng" algn="ctr">
          <a:solidFill>
            <a:srgbClr val="EFDB85">
              <a:hueOff val="0"/>
              <a:satOff val="0"/>
              <a:lumOff val="0"/>
              <a:alphaOff val="0"/>
            </a:srgbClr>
          </a:solidFill>
          <a:prstDash val="solid"/>
        </a:ln>
        <a:effectLst/>
      </dgm:spPr>
      <dgm:t>
        <a:bodyPr/>
        <a:lstStyle/>
        <a:p>
          <a:r>
            <a:rPr lang="el-GR" sz="2400" b="1" dirty="0">
              <a:solidFill>
                <a:srgbClr val="000000"/>
              </a:solidFill>
              <a:latin typeface="Cambria" pitchFamily="18" charset="0"/>
              <a:ea typeface="+mn-ea"/>
              <a:cs typeface="+mn-cs"/>
            </a:rPr>
            <a:t>Αξιολόγηση της μάθησης </a:t>
          </a:r>
        </a:p>
      </dgm:t>
    </dgm:pt>
    <dgm:pt modelId="{B68868E2-1F9B-4ACB-9143-954C21A1F2F3}" type="parTrans" cxnId="{B2619347-79A0-4F61-902D-42C417F50545}">
      <dgm:prSet/>
      <dgm:spPr/>
      <dgm:t>
        <a:bodyPr/>
        <a:lstStyle/>
        <a:p>
          <a:endParaRPr lang="el-GR"/>
        </a:p>
      </dgm:t>
    </dgm:pt>
    <dgm:pt modelId="{6E010D1E-DF77-4FCF-A001-7C89A0A60C93}" type="sibTrans" cxnId="{B2619347-79A0-4F61-902D-42C417F50545}">
      <dgm:prSet/>
      <dgm:spPr/>
      <dgm:t>
        <a:bodyPr/>
        <a:lstStyle/>
        <a:p>
          <a:endParaRPr lang="el-GR"/>
        </a:p>
      </dgm:t>
    </dgm:pt>
    <dgm:pt modelId="{FDBC0F19-968C-4E9C-ADF5-3EE73EFE00CF}">
      <dgm:prSet phldrT="[Κείμενο]"/>
      <dgm:spPr>
        <a:xfrm>
          <a:off x="42" y="953128"/>
          <a:ext cx="4044376" cy="4391999"/>
        </a:xfrm>
        <a:prstGeom prst="rect">
          <a:avLst/>
        </a:prstGeom>
        <a:solidFill>
          <a:srgbClr val="B8D082">
            <a:tint val="40000"/>
            <a:alpha val="90000"/>
            <a:hueOff val="0"/>
            <a:satOff val="0"/>
            <a:lumOff val="0"/>
            <a:alphaOff val="0"/>
          </a:srgbClr>
        </a:solidFill>
        <a:ln w="12700" cap="flat" cmpd="sng" algn="ctr">
          <a:solidFill>
            <a:srgbClr val="B8D082">
              <a:tint val="40000"/>
              <a:alpha val="90000"/>
              <a:hueOff val="0"/>
              <a:satOff val="0"/>
              <a:lumOff val="0"/>
              <a:alphaOff val="0"/>
            </a:srgbClr>
          </a:solidFill>
          <a:prstDash val="solid"/>
        </a:ln>
        <a:effectLst/>
      </dgm:spPr>
      <dgm:t>
        <a:bodyPr/>
        <a:lstStyle/>
        <a:p>
          <a:r>
            <a:rPr lang="el-GR" dirty="0">
              <a:solidFill>
                <a:srgbClr val="000000"/>
              </a:solidFill>
              <a:latin typeface="Cambria" pitchFamily="18" charset="0"/>
              <a:ea typeface="+mn-ea"/>
              <a:cs typeface="+mn-cs"/>
            </a:rPr>
            <a:t>αποτελεί καθαυτή μια μαθησιακή και αναστοχαστική διαδικασία</a:t>
          </a:r>
        </a:p>
      </dgm:t>
    </dgm:pt>
    <dgm:pt modelId="{DC84ACBD-1B77-4A23-B638-667E128ABD6A}" type="parTrans" cxnId="{8A3DC0BA-3BFE-4AB7-80AE-4856BADED9AB}">
      <dgm:prSet/>
      <dgm:spPr/>
      <dgm:t>
        <a:bodyPr/>
        <a:lstStyle/>
        <a:p>
          <a:endParaRPr lang="el-GR"/>
        </a:p>
      </dgm:t>
    </dgm:pt>
    <dgm:pt modelId="{AF3FA25C-0CF9-4D3F-A580-5FC09F0DAA18}" type="sibTrans" cxnId="{8A3DC0BA-3BFE-4AB7-80AE-4856BADED9AB}">
      <dgm:prSet/>
      <dgm:spPr/>
      <dgm:t>
        <a:bodyPr/>
        <a:lstStyle/>
        <a:p>
          <a:endParaRPr lang="el-GR"/>
        </a:p>
      </dgm:t>
    </dgm:pt>
    <dgm:pt modelId="{2D3E38A4-1DCB-41E0-A7A8-0A1956F4E7FD}" type="pres">
      <dgm:prSet presAssocID="{839388D6-E10F-4FC0-8241-285FA6569ED9}" presName="Name0" presStyleCnt="0">
        <dgm:presLayoutVars>
          <dgm:dir/>
          <dgm:animLvl val="lvl"/>
          <dgm:resizeHandles val="exact"/>
        </dgm:presLayoutVars>
      </dgm:prSet>
      <dgm:spPr/>
      <dgm:t>
        <a:bodyPr/>
        <a:lstStyle/>
        <a:p>
          <a:endParaRPr lang="el-GR"/>
        </a:p>
      </dgm:t>
    </dgm:pt>
    <dgm:pt modelId="{2CBE1E58-6B33-441A-8F23-2738DE394D48}" type="pres">
      <dgm:prSet presAssocID="{31BB08A4-8355-4A58-A4AE-68E91EF1DFFE}" presName="composite" presStyleCnt="0"/>
      <dgm:spPr/>
    </dgm:pt>
    <dgm:pt modelId="{7F9389A3-10F3-4DDD-A634-978353F095BB}" type="pres">
      <dgm:prSet presAssocID="{31BB08A4-8355-4A58-A4AE-68E91EF1DFFE}" presName="parTx" presStyleLbl="alignNode1" presStyleIdx="0" presStyleCnt="2" custLinFactNeighborX="220" custLinFactNeighborY="-32096">
        <dgm:presLayoutVars>
          <dgm:chMax val="0"/>
          <dgm:chPref val="0"/>
          <dgm:bulletEnabled val="1"/>
        </dgm:presLayoutVars>
      </dgm:prSet>
      <dgm:spPr/>
      <dgm:t>
        <a:bodyPr/>
        <a:lstStyle/>
        <a:p>
          <a:endParaRPr lang="el-GR"/>
        </a:p>
      </dgm:t>
    </dgm:pt>
    <dgm:pt modelId="{E623A954-37C9-4624-A934-20AB89E78147}" type="pres">
      <dgm:prSet presAssocID="{31BB08A4-8355-4A58-A4AE-68E91EF1DFFE}" presName="desTx" presStyleLbl="alignAccFollowNode1" presStyleIdx="0" presStyleCnt="2">
        <dgm:presLayoutVars>
          <dgm:bulletEnabled val="1"/>
        </dgm:presLayoutVars>
      </dgm:prSet>
      <dgm:spPr/>
      <dgm:t>
        <a:bodyPr/>
        <a:lstStyle/>
        <a:p>
          <a:endParaRPr lang="el-GR"/>
        </a:p>
      </dgm:t>
    </dgm:pt>
    <dgm:pt modelId="{AD3ACB23-755B-4E99-A34B-66D13EB91A33}" type="pres">
      <dgm:prSet presAssocID="{8819B175-E5ED-4886-9C34-13B0D29B690D}" presName="space" presStyleCnt="0"/>
      <dgm:spPr/>
    </dgm:pt>
    <dgm:pt modelId="{3CB52486-5E41-4F52-9A6B-E7AD346F98BF}" type="pres">
      <dgm:prSet presAssocID="{1C2E04CA-4F79-499D-A4F1-B1C8AACE85AB}" presName="composite" presStyleCnt="0"/>
      <dgm:spPr/>
    </dgm:pt>
    <dgm:pt modelId="{89806205-43E2-4714-A528-744D5F129BD9}" type="pres">
      <dgm:prSet presAssocID="{1C2E04CA-4F79-499D-A4F1-B1C8AACE85AB}" presName="parTx" presStyleLbl="alignNode1" presStyleIdx="1" presStyleCnt="2" custLinFactNeighborX="1334" custLinFactNeighborY="-10491">
        <dgm:presLayoutVars>
          <dgm:chMax val="0"/>
          <dgm:chPref val="0"/>
          <dgm:bulletEnabled val="1"/>
        </dgm:presLayoutVars>
      </dgm:prSet>
      <dgm:spPr/>
      <dgm:t>
        <a:bodyPr/>
        <a:lstStyle/>
        <a:p>
          <a:endParaRPr lang="el-GR"/>
        </a:p>
      </dgm:t>
    </dgm:pt>
    <dgm:pt modelId="{ED815129-C765-4783-A733-3B0E66959F66}" type="pres">
      <dgm:prSet presAssocID="{1C2E04CA-4F79-499D-A4F1-B1C8AACE85AB}" presName="desTx" presStyleLbl="alignAccFollowNode1" presStyleIdx="1" presStyleCnt="2">
        <dgm:presLayoutVars>
          <dgm:bulletEnabled val="1"/>
        </dgm:presLayoutVars>
      </dgm:prSet>
      <dgm:spPr/>
      <dgm:t>
        <a:bodyPr/>
        <a:lstStyle/>
        <a:p>
          <a:endParaRPr lang="el-GR"/>
        </a:p>
      </dgm:t>
    </dgm:pt>
  </dgm:ptLst>
  <dgm:cxnLst>
    <dgm:cxn modelId="{2A342294-D696-4BA5-B6B4-73FEBFC753E6}" srcId="{31BB08A4-8355-4A58-A4AE-68E91EF1DFFE}" destId="{1A3E7C18-7E8E-444B-B12F-7186D21C2F78}" srcOrd="0" destOrd="0" parTransId="{4CD1275F-45D6-4489-934C-107E81BF2598}" sibTransId="{8AB775BD-BEFF-4887-8D5A-DA0A09E80895}"/>
    <dgm:cxn modelId="{8A3DC0BA-3BFE-4AB7-80AE-4856BADED9AB}" srcId="{31BB08A4-8355-4A58-A4AE-68E91EF1DFFE}" destId="{FDBC0F19-968C-4E9C-ADF5-3EE73EFE00CF}" srcOrd="1" destOrd="0" parTransId="{DC84ACBD-1B77-4A23-B638-667E128ABD6A}" sibTransId="{AF3FA25C-0CF9-4D3F-A580-5FC09F0DAA18}"/>
    <dgm:cxn modelId="{B22FB248-003F-4677-B4F2-A79A0B803026}" type="presOf" srcId="{839388D6-E10F-4FC0-8241-285FA6569ED9}" destId="{2D3E38A4-1DCB-41E0-A7A8-0A1956F4E7FD}" srcOrd="0" destOrd="0" presId="urn:microsoft.com/office/officeart/2005/8/layout/hList1"/>
    <dgm:cxn modelId="{1679FB3A-0C4A-4B22-A21E-0FB73F8CBF33}" srcId="{1C2E04CA-4F79-499D-A4F1-B1C8AACE85AB}" destId="{7A730018-78DA-45BF-96E7-9EBF7978586A}" srcOrd="0" destOrd="0" parTransId="{C4AABC9F-3361-4F24-B439-55F4C3724C13}" sibTransId="{0131591A-D07B-4146-9535-6ED3D67CB39D}"/>
    <dgm:cxn modelId="{E98F8D4C-4C05-4077-A199-BF1238485654}" type="presOf" srcId="{1C2E04CA-4F79-499D-A4F1-B1C8AACE85AB}" destId="{89806205-43E2-4714-A528-744D5F129BD9}" srcOrd="0" destOrd="0" presId="urn:microsoft.com/office/officeart/2005/8/layout/hList1"/>
    <dgm:cxn modelId="{0E4A5E93-B0E7-4135-A2ED-90173A260636}" srcId="{839388D6-E10F-4FC0-8241-285FA6569ED9}" destId="{31BB08A4-8355-4A58-A4AE-68E91EF1DFFE}" srcOrd="0" destOrd="0" parTransId="{30067D3B-E4A7-4276-80BC-0827E37CE8B5}" sibTransId="{8819B175-E5ED-4886-9C34-13B0D29B690D}"/>
    <dgm:cxn modelId="{B2619347-79A0-4F61-902D-42C417F50545}" srcId="{839388D6-E10F-4FC0-8241-285FA6569ED9}" destId="{1C2E04CA-4F79-499D-A4F1-B1C8AACE85AB}" srcOrd="1" destOrd="0" parTransId="{B68868E2-1F9B-4ACB-9143-954C21A1F2F3}" sibTransId="{6E010D1E-DF77-4FCF-A001-7C89A0A60C93}"/>
    <dgm:cxn modelId="{D1204329-6F39-40A1-BEAA-4D6A5A88E09E}" type="presOf" srcId="{1A3E7C18-7E8E-444B-B12F-7186D21C2F78}" destId="{E623A954-37C9-4624-A934-20AB89E78147}" srcOrd="0" destOrd="0" presId="urn:microsoft.com/office/officeart/2005/8/layout/hList1"/>
    <dgm:cxn modelId="{92523CA7-397C-4AA4-AF0B-37EA453C1C21}" type="presOf" srcId="{31BB08A4-8355-4A58-A4AE-68E91EF1DFFE}" destId="{7F9389A3-10F3-4DDD-A634-978353F095BB}" srcOrd="0" destOrd="0" presId="urn:microsoft.com/office/officeart/2005/8/layout/hList1"/>
    <dgm:cxn modelId="{84370D86-949A-4942-A437-34ED8A100726}" type="presOf" srcId="{FDBC0F19-968C-4E9C-ADF5-3EE73EFE00CF}" destId="{E623A954-37C9-4624-A934-20AB89E78147}" srcOrd="0" destOrd="1" presId="urn:microsoft.com/office/officeart/2005/8/layout/hList1"/>
    <dgm:cxn modelId="{A8BCC911-98D9-41F8-8C54-F8C42A82349B}" type="presOf" srcId="{7A730018-78DA-45BF-96E7-9EBF7978586A}" destId="{ED815129-C765-4783-A733-3B0E66959F66}" srcOrd="0" destOrd="0" presId="urn:microsoft.com/office/officeart/2005/8/layout/hList1"/>
    <dgm:cxn modelId="{BAEF21A9-7A0D-4458-92E9-6577AB46F8C5}" type="presParOf" srcId="{2D3E38A4-1DCB-41E0-A7A8-0A1956F4E7FD}" destId="{2CBE1E58-6B33-441A-8F23-2738DE394D48}" srcOrd="0" destOrd="0" presId="urn:microsoft.com/office/officeart/2005/8/layout/hList1"/>
    <dgm:cxn modelId="{4E4137D7-FBEF-4CDA-9A23-A596B37A9D48}" type="presParOf" srcId="{2CBE1E58-6B33-441A-8F23-2738DE394D48}" destId="{7F9389A3-10F3-4DDD-A634-978353F095BB}" srcOrd="0" destOrd="0" presId="urn:microsoft.com/office/officeart/2005/8/layout/hList1"/>
    <dgm:cxn modelId="{A347B5E7-66AF-491D-B256-009DA6281E22}" type="presParOf" srcId="{2CBE1E58-6B33-441A-8F23-2738DE394D48}" destId="{E623A954-37C9-4624-A934-20AB89E78147}" srcOrd="1" destOrd="0" presId="urn:microsoft.com/office/officeart/2005/8/layout/hList1"/>
    <dgm:cxn modelId="{CA3C5C1E-BD4A-4F5D-ABEB-F2F89935552A}" type="presParOf" srcId="{2D3E38A4-1DCB-41E0-A7A8-0A1956F4E7FD}" destId="{AD3ACB23-755B-4E99-A34B-66D13EB91A33}" srcOrd="1" destOrd="0" presId="urn:microsoft.com/office/officeart/2005/8/layout/hList1"/>
    <dgm:cxn modelId="{95A8BAC8-5AFB-4C36-8392-9B0A69E8501B}" type="presParOf" srcId="{2D3E38A4-1DCB-41E0-A7A8-0A1956F4E7FD}" destId="{3CB52486-5E41-4F52-9A6B-E7AD346F98BF}" srcOrd="2" destOrd="0" presId="urn:microsoft.com/office/officeart/2005/8/layout/hList1"/>
    <dgm:cxn modelId="{E9D75AD1-9564-4A98-875E-D136800C16E3}" type="presParOf" srcId="{3CB52486-5E41-4F52-9A6B-E7AD346F98BF}" destId="{89806205-43E2-4714-A528-744D5F129BD9}" srcOrd="0" destOrd="0" presId="urn:microsoft.com/office/officeart/2005/8/layout/hList1"/>
    <dgm:cxn modelId="{A223CFFC-2425-47FF-BE0C-0E9B95C15701}" type="presParOf" srcId="{3CB52486-5E41-4F52-9A6B-E7AD346F98BF}" destId="{ED815129-C765-4783-A733-3B0E66959F66}"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389A3-10F3-4DDD-A634-978353F095BB}">
      <dsp:nvSpPr>
        <dsp:cNvPr id="0" name=""/>
        <dsp:cNvSpPr/>
      </dsp:nvSpPr>
      <dsp:spPr>
        <a:xfrm>
          <a:off x="8939" y="0"/>
          <a:ext cx="4044376" cy="868992"/>
        </a:xfrm>
        <a:prstGeom prst="rect">
          <a:avLst/>
        </a:prstGeom>
        <a:solidFill>
          <a:srgbClr val="B8D082">
            <a:hueOff val="0"/>
            <a:satOff val="0"/>
            <a:lumOff val="0"/>
            <a:alphaOff val="0"/>
          </a:srgbClr>
        </a:solidFill>
        <a:ln w="12700" cap="flat" cmpd="sng" algn="ctr">
          <a:solidFill>
            <a:srgbClr val="B8D082">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l-GR" sz="2400" b="1" kern="1200" dirty="0">
              <a:solidFill>
                <a:srgbClr val="000000"/>
              </a:solidFill>
              <a:latin typeface="Cambria" pitchFamily="18" charset="0"/>
              <a:ea typeface="+mn-ea"/>
              <a:cs typeface="+mn-cs"/>
            </a:rPr>
            <a:t>Αξιολόγηση για τη μάθηση </a:t>
          </a:r>
        </a:p>
      </dsp:txBody>
      <dsp:txXfrm>
        <a:off x="8939" y="0"/>
        <a:ext cx="4044376" cy="868992"/>
      </dsp:txXfrm>
    </dsp:sp>
    <dsp:sp modelId="{E623A954-37C9-4624-A934-20AB89E78147}">
      <dsp:nvSpPr>
        <dsp:cNvPr id="0" name=""/>
        <dsp:cNvSpPr/>
      </dsp:nvSpPr>
      <dsp:spPr>
        <a:xfrm>
          <a:off x="42" y="953128"/>
          <a:ext cx="4044376" cy="4391999"/>
        </a:xfrm>
        <a:prstGeom prst="rect">
          <a:avLst/>
        </a:prstGeom>
        <a:solidFill>
          <a:srgbClr val="B8D082">
            <a:tint val="40000"/>
            <a:alpha val="90000"/>
            <a:hueOff val="0"/>
            <a:satOff val="0"/>
            <a:lumOff val="0"/>
            <a:alphaOff val="0"/>
          </a:srgbClr>
        </a:solidFill>
        <a:ln w="12700" cap="flat" cmpd="sng" algn="ctr">
          <a:solidFill>
            <a:srgbClr val="B8D082">
              <a:tint val="40000"/>
              <a:alpha val="9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l-GR" sz="2000" kern="1200" dirty="0">
              <a:solidFill>
                <a:srgbClr val="465562">
                  <a:hueOff val="0"/>
                  <a:satOff val="0"/>
                  <a:lumOff val="0"/>
                  <a:alphaOff val="0"/>
                </a:srgbClr>
              </a:solidFill>
              <a:latin typeface="Cambria" pitchFamily="18" charset="0"/>
              <a:ea typeface="+mn-ea"/>
              <a:cs typeface="+mn-cs"/>
            </a:rPr>
            <a:t>ο/</a:t>
          </a:r>
          <a:r>
            <a:rPr lang="el-GR" sz="2000" kern="1200" dirty="0">
              <a:solidFill>
                <a:srgbClr val="000000"/>
              </a:solidFill>
              <a:latin typeface="Cambria" pitchFamily="18" charset="0"/>
              <a:ea typeface="+mn-ea"/>
              <a:cs typeface="+mn-cs"/>
            </a:rPr>
            <a:t>η εκπαιδευτικός χρησιμοποιώντας ποικίλες μεθόδους αξιοποιεί συνεχώς δεδομένα από την εκπαιδευτική πράξη και τη συμμετοχή των μαθητών/-τριών σε αυτήν, με στόχο τη βελτίωση της διαδικασίας της διδασκαλίας και της μάθησης, που θα οδηγήσει και στην ανάπτυξη των μαθητών/-τριών σε ποικίλους τομείς. </a:t>
          </a:r>
        </a:p>
        <a:p>
          <a:pPr marL="228600" lvl="1" indent="-228600" algn="l" defTabSz="889000">
            <a:lnSpc>
              <a:spcPct val="90000"/>
            </a:lnSpc>
            <a:spcBef>
              <a:spcPct val="0"/>
            </a:spcBef>
            <a:spcAft>
              <a:spcPct val="15000"/>
            </a:spcAft>
            <a:buChar char="••"/>
          </a:pPr>
          <a:r>
            <a:rPr lang="el-GR" sz="2000" kern="1200" dirty="0">
              <a:solidFill>
                <a:srgbClr val="000000"/>
              </a:solidFill>
              <a:latin typeface="Cambria" pitchFamily="18" charset="0"/>
              <a:ea typeface="+mn-ea"/>
              <a:cs typeface="+mn-cs"/>
            </a:rPr>
            <a:t>αποτελεί καθαυτή μια μαθησιακή και αναστοχαστική διαδικασία</a:t>
          </a:r>
        </a:p>
      </dsp:txBody>
      <dsp:txXfrm>
        <a:off x="42" y="953128"/>
        <a:ext cx="4044376" cy="4391999"/>
      </dsp:txXfrm>
    </dsp:sp>
    <dsp:sp modelId="{89806205-43E2-4714-A528-744D5F129BD9}">
      <dsp:nvSpPr>
        <dsp:cNvPr id="0" name=""/>
        <dsp:cNvSpPr/>
      </dsp:nvSpPr>
      <dsp:spPr>
        <a:xfrm>
          <a:off x="4610673" y="0"/>
          <a:ext cx="4044376" cy="868992"/>
        </a:xfrm>
        <a:prstGeom prst="rect">
          <a:avLst/>
        </a:prstGeom>
        <a:solidFill>
          <a:srgbClr val="EFDB85">
            <a:hueOff val="0"/>
            <a:satOff val="0"/>
            <a:lumOff val="0"/>
            <a:alphaOff val="0"/>
          </a:srgbClr>
        </a:solidFill>
        <a:ln w="12700" cap="flat" cmpd="sng" algn="ctr">
          <a:solidFill>
            <a:srgbClr val="EFDB85">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l-GR" sz="2400" b="1" kern="1200" dirty="0">
              <a:solidFill>
                <a:srgbClr val="000000"/>
              </a:solidFill>
              <a:latin typeface="Cambria" pitchFamily="18" charset="0"/>
              <a:ea typeface="+mn-ea"/>
              <a:cs typeface="+mn-cs"/>
            </a:rPr>
            <a:t>Αξιολόγηση της μάθησης </a:t>
          </a:r>
        </a:p>
      </dsp:txBody>
      <dsp:txXfrm>
        <a:off x="4610673" y="0"/>
        <a:ext cx="4044376" cy="868992"/>
      </dsp:txXfrm>
    </dsp:sp>
    <dsp:sp modelId="{ED815129-C765-4783-A733-3B0E66959F66}">
      <dsp:nvSpPr>
        <dsp:cNvPr id="0" name=""/>
        <dsp:cNvSpPr/>
      </dsp:nvSpPr>
      <dsp:spPr>
        <a:xfrm>
          <a:off x="4610631" y="953128"/>
          <a:ext cx="4044376" cy="4391999"/>
        </a:xfrm>
        <a:prstGeom prst="rect">
          <a:avLst/>
        </a:prstGeom>
        <a:solidFill>
          <a:srgbClr val="EFDB85">
            <a:tint val="40000"/>
            <a:alpha val="90000"/>
            <a:hueOff val="0"/>
            <a:satOff val="0"/>
            <a:lumOff val="0"/>
            <a:alphaOff val="0"/>
          </a:srgbClr>
        </a:solidFill>
        <a:ln w="12700" cap="flat" cmpd="sng" algn="ctr">
          <a:solidFill>
            <a:srgbClr val="EFDB85">
              <a:tint val="40000"/>
              <a:alpha val="9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l-GR" sz="2000" kern="1200" dirty="0">
              <a:solidFill>
                <a:srgbClr val="000000"/>
              </a:solidFill>
              <a:latin typeface="Cambria" pitchFamily="18" charset="0"/>
              <a:ea typeface="+mn-ea"/>
              <a:cs typeface="+mn-cs"/>
            </a:rPr>
            <a:t>Ο/η εκπαιδευτικός, σε τακτά χρονικά διαστήματα, ελέγχει την επίδοση των μαθητών και μαθητριών σε προκαθορισμένους τομείς με βάση συγκεκριμένα κριτήρια αξιολόγησης με στόχο να ενημερώσει τους γονείς /κηδεμόνες και τους/τις μαθητές/-</a:t>
          </a:r>
          <a:r>
            <a:rPr lang="el-GR" sz="2000" kern="1200" dirty="0" err="1">
              <a:solidFill>
                <a:srgbClr val="000000"/>
              </a:solidFill>
              <a:latin typeface="Cambria" pitchFamily="18" charset="0"/>
              <a:ea typeface="+mn-ea"/>
              <a:cs typeface="+mn-cs"/>
            </a:rPr>
            <a:t>τριες</a:t>
          </a:r>
          <a:r>
            <a:rPr lang="el-GR" sz="2000" kern="1200" dirty="0">
              <a:solidFill>
                <a:srgbClr val="000000"/>
              </a:solidFill>
              <a:latin typeface="Cambria" pitchFamily="18" charset="0"/>
              <a:ea typeface="+mn-ea"/>
              <a:cs typeface="+mn-cs"/>
            </a:rPr>
            <a:t> για το σημείο στο οποίο βρίσκονται ως προς την κατάκτηση της γνώσης, τον τρόπο που μαθαίνουν και το αποτέλεσμα της μαθησιακής διαδικασίας. </a:t>
          </a:r>
        </a:p>
      </dsp:txBody>
      <dsp:txXfrm>
        <a:off x="4610631" y="953128"/>
        <a:ext cx="4044376" cy="439199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F011CA-479D-4372-9A75-2DB8CDB6AA90}" type="datetimeFigureOut">
              <a:rPr lang="el-GR" smtClean="0"/>
              <a:t>8/2/2019</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79A035-8EAF-485F-820A-7572C6BAE8F0}" type="slidenum">
              <a:rPr lang="el-GR" smtClean="0"/>
              <a:t>‹#›</a:t>
            </a:fld>
            <a:endParaRPr lang="el-GR"/>
          </a:p>
        </p:txBody>
      </p:sp>
    </p:spTree>
    <p:extLst>
      <p:ext uri="{BB962C8B-B14F-4D97-AF65-F5344CB8AC3E}">
        <p14:creationId xmlns:p14="http://schemas.microsoft.com/office/powerpoint/2010/main" val="387834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6879A035-8EAF-485F-820A-7572C6BAE8F0}" type="slidenum">
              <a:rPr lang="el-GR" smtClean="0"/>
              <a:t>33</a:t>
            </a:fld>
            <a:endParaRPr lang="el-GR"/>
          </a:p>
        </p:txBody>
      </p:sp>
    </p:spTree>
    <p:extLst>
      <p:ext uri="{BB962C8B-B14F-4D97-AF65-F5344CB8AC3E}">
        <p14:creationId xmlns:p14="http://schemas.microsoft.com/office/powerpoint/2010/main" val="3885142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l-GR"/>
              <a:t>Στυλ κύριου τίτλου</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endParaRPr lang="en-US" dirty="0"/>
          </a:p>
        </p:txBody>
      </p:sp>
      <p:sp>
        <p:nvSpPr>
          <p:cNvPr id="4" name="Date Placeholder 3"/>
          <p:cNvSpPr>
            <a:spLocks noGrp="1"/>
          </p:cNvSpPr>
          <p:nvPr>
            <p:ph type="dt" sz="half" idx="10"/>
          </p:nvPr>
        </p:nvSpPr>
        <p:spPr/>
        <p:txBody>
          <a:bodyPr/>
          <a:lstStyle/>
          <a:p>
            <a:fld id="{72938F38-3D03-4CA7-93A3-0D49C6422A94}" type="datetime1">
              <a:rPr lang="el-GR" smtClean="0">
                <a:solidFill>
                  <a:srgbClr val="D4D2D0">
                    <a:shade val="50000"/>
                  </a:srgbClr>
                </a:solidFill>
              </a:rPr>
              <a:t>8/2/2019</a:t>
            </a:fld>
            <a:endParaRPr lang="el-GR">
              <a:solidFill>
                <a:srgbClr val="D4D2D0">
                  <a:shade val="50000"/>
                </a:srgbClr>
              </a:solidFill>
            </a:endParaRPr>
          </a:p>
        </p:txBody>
      </p:sp>
      <p:sp>
        <p:nvSpPr>
          <p:cNvPr id="5" name="Footer Placeholder 4"/>
          <p:cNvSpPr>
            <a:spLocks noGrp="1"/>
          </p:cNvSpPr>
          <p:nvPr>
            <p:ph type="ftr" sz="quarter" idx="11"/>
          </p:nvPr>
        </p:nvSpPr>
        <p:spPr/>
        <p:txBody>
          <a:bodyPr/>
          <a:lstStyle/>
          <a:p>
            <a:endParaRPr lang="el-GR">
              <a:solidFill>
                <a:srgbClr val="D4D2D0">
                  <a:shade val="50000"/>
                </a:srgbClr>
              </a:solidFill>
            </a:endParaRPr>
          </a:p>
        </p:txBody>
      </p:sp>
      <p:sp>
        <p:nvSpPr>
          <p:cNvPr id="6" name="Slide Number Placeholder 5"/>
          <p:cNvSpPr>
            <a:spLocks noGrp="1"/>
          </p:cNvSpPr>
          <p:nvPr>
            <p:ph type="sldNum" sz="quarter" idx="12"/>
          </p:nvPr>
        </p:nvSpPr>
        <p:spPr/>
        <p:txBody>
          <a:bodyPr/>
          <a:lstStyle/>
          <a:p>
            <a:fld id="{3DF53439-851E-44AD-84B1-B6BFC3D0C743}" type="slidenum">
              <a:rPr lang="el-GR" smtClean="0">
                <a:solidFill>
                  <a:srgbClr val="D4D2D0">
                    <a:shade val="50000"/>
                  </a:srgbClr>
                </a:solidFill>
              </a:rPr>
              <a:pPr/>
              <a:t>‹#›</a:t>
            </a:fld>
            <a:endParaRPr lang="el-GR">
              <a:solidFill>
                <a:srgbClr val="D4D2D0">
                  <a:shade val="50000"/>
                </a:srgb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a:p>
        </p:txBody>
      </p:sp>
      <p:sp>
        <p:nvSpPr>
          <p:cNvPr id="3" name="Vertical Text Placeholder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p:cNvSpPr>
            <a:spLocks noGrp="1"/>
          </p:cNvSpPr>
          <p:nvPr>
            <p:ph type="dt" sz="half" idx="10"/>
          </p:nvPr>
        </p:nvSpPr>
        <p:spPr/>
        <p:txBody>
          <a:bodyPr/>
          <a:lstStyle/>
          <a:p>
            <a:fld id="{EB68760C-5E59-407C-97AB-AFB7C381CE92}" type="datetime1">
              <a:rPr lang="el-GR" smtClean="0">
                <a:solidFill>
                  <a:srgbClr val="D4D2D0">
                    <a:shade val="50000"/>
                  </a:srgbClr>
                </a:solidFill>
              </a:rPr>
              <a:t>8/2/2019</a:t>
            </a:fld>
            <a:endParaRPr lang="el-GR">
              <a:solidFill>
                <a:srgbClr val="D4D2D0">
                  <a:shade val="50000"/>
                </a:srgbClr>
              </a:solidFill>
            </a:endParaRPr>
          </a:p>
        </p:txBody>
      </p:sp>
      <p:sp>
        <p:nvSpPr>
          <p:cNvPr id="5" name="Footer Placeholder 4"/>
          <p:cNvSpPr>
            <a:spLocks noGrp="1"/>
          </p:cNvSpPr>
          <p:nvPr>
            <p:ph type="ftr" sz="quarter" idx="11"/>
          </p:nvPr>
        </p:nvSpPr>
        <p:spPr/>
        <p:txBody>
          <a:bodyPr/>
          <a:lstStyle/>
          <a:p>
            <a:endParaRPr lang="el-GR">
              <a:solidFill>
                <a:srgbClr val="D4D2D0">
                  <a:shade val="50000"/>
                </a:srgbClr>
              </a:solidFill>
            </a:endParaRPr>
          </a:p>
        </p:txBody>
      </p:sp>
      <p:sp>
        <p:nvSpPr>
          <p:cNvPr id="6" name="Slide Number Placeholder 5"/>
          <p:cNvSpPr>
            <a:spLocks noGrp="1"/>
          </p:cNvSpPr>
          <p:nvPr>
            <p:ph type="sldNum" sz="quarter" idx="12"/>
          </p:nvPr>
        </p:nvSpPr>
        <p:spPr/>
        <p:txBody>
          <a:bodyPr/>
          <a:lstStyle/>
          <a:p>
            <a:fld id="{3DF53439-851E-44AD-84B1-B6BFC3D0C743}" type="slidenum">
              <a:rPr lang="el-GR" smtClean="0">
                <a:solidFill>
                  <a:srgbClr val="D4D2D0">
                    <a:shade val="50000"/>
                  </a:srgbClr>
                </a:solidFill>
              </a:rPr>
              <a:pPr/>
              <a:t>‹#›</a:t>
            </a:fld>
            <a:endParaRPr lang="el-GR">
              <a:solidFill>
                <a:srgbClr val="D4D2D0">
                  <a:shade val="50000"/>
                </a:srgb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l-GR"/>
              <a:t>Στυλ κύριου τίτλου</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p:cNvSpPr>
            <a:spLocks noGrp="1"/>
          </p:cNvSpPr>
          <p:nvPr>
            <p:ph type="dt" sz="half" idx="10"/>
          </p:nvPr>
        </p:nvSpPr>
        <p:spPr/>
        <p:txBody>
          <a:bodyPr/>
          <a:lstStyle/>
          <a:p>
            <a:fld id="{213CD864-7B0C-448D-AF64-552B348A5BD2}" type="datetime1">
              <a:rPr lang="el-GR" smtClean="0">
                <a:solidFill>
                  <a:srgbClr val="D4D2D0">
                    <a:shade val="50000"/>
                  </a:srgbClr>
                </a:solidFill>
              </a:rPr>
              <a:t>8/2/2019</a:t>
            </a:fld>
            <a:endParaRPr lang="el-GR">
              <a:solidFill>
                <a:srgbClr val="D4D2D0">
                  <a:shade val="50000"/>
                </a:srgbClr>
              </a:solidFill>
            </a:endParaRPr>
          </a:p>
        </p:txBody>
      </p:sp>
      <p:sp>
        <p:nvSpPr>
          <p:cNvPr id="5" name="Footer Placeholder 4"/>
          <p:cNvSpPr>
            <a:spLocks noGrp="1"/>
          </p:cNvSpPr>
          <p:nvPr>
            <p:ph type="ftr" sz="quarter" idx="11"/>
          </p:nvPr>
        </p:nvSpPr>
        <p:spPr/>
        <p:txBody>
          <a:bodyPr/>
          <a:lstStyle/>
          <a:p>
            <a:endParaRPr lang="el-GR">
              <a:solidFill>
                <a:srgbClr val="D4D2D0">
                  <a:shade val="50000"/>
                </a:srgbClr>
              </a:solidFill>
            </a:endParaRPr>
          </a:p>
        </p:txBody>
      </p:sp>
      <p:sp>
        <p:nvSpPr>
          <p:cNvPr id="6" name="Slide Number Placeholder 5"/>
          <p:cNvSpPr>
            <a:spLocks noGrp="1"/>
          </p:cNvSpPr>
          <p:nvPr>
            <p:ph type="sldNum" sz="quarter" idx="12"/>
          </p:nvPr>
        </p:nvSpPr>
        <p:spPr/>
        <p:txBody>
          <a:bodyPr/>
          <a:lstStyle/>
          <a:p>
            <a:fld id="{3DF53439-851E-44AD-84B1-B6BFC3D0C743}" type="slidenum">
              <a:rPr lang="el-GR" smtClean="0">
                <a:solidFill>
                  <a:srgbClr val="D4D2D0">
                    <a:shade val="50000"/>
                  </a:srgbClr>
                </a:solidFill>
              </a:rPr>
              <a:pPr/>
              <a:t>‹#›</a:t>
            </a:fld>
            <a:endParaRPr lang="el-GR">
              <a:solidFill>
                <a:srgbClr val="D4D2D0">
                  <a:shade val="50000"/>
                </a:srgb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a:p>
        </p:txBody>
      </p:sp>
      <p:sp>
        <p:nvSpPr>
          <p:cNvPr id="3" name="Content Placeholder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p:cNvSpPr>
            <a:spLocks noGrp="1"/>
          </p:cNvSpPr>
          <p:nvPr>
            <p:ph type="dt" sz="half" idx="10"/>
          </p:nvPr>
        </p:nvSpPr>
        <p:spPr/>
        <p:txBody>
          <a:bodyPr/>
          <a:lstStyle/>
          <a:p>
            <a:fld id="{ED418F1C-929B-4485-943B-66E74346B3A0}" type="datetime1">
              <a:rPr lang="el-GR" smtClean="0">
                <a:solidFill>
                  <a:srgbClr val="D4D2D0">
                    <a:shade val="50000"/>
                  </a:srgbClr>
                </a:solidFill>
              </a:rPr>
              <a:t>8/2/2019</a:t>
            </a:fld>
            <a:endParaRPr lang="el-GR">
              <a:solidFill>
                <a:srgbClr val="D4D2D0">
                  <a:shade val="50000"/>
                </a:srgbClr>
              </a:solidFill>
            </a:endParaRPr>
          </a:p>
        </p:txBody>
      </p:sp>
      <p:sp>
        <p:nvSpPr>
          <p:cNvPr id="5" name="Footer Placeholder 4"/>
          <p:cNvSpPr>
            <a:spLocks noGrp="1"/>
          </p:cNvSpPr>
          <p:nvPr>
            <p:ph type="ftr" sz="quarter" idx="11"/>
          </p:nvPr>
        </p:nvSpPr>
        <p:spPr/>
        <p:txBody>
          <a:bodyPr/>
          <a:lstStyle/>
          <a:p>
            <a:endParaRPr lang="el-GR">
              <a:solidFill>
                <a:srgbClr val="D4D2D0">
                  <a:shade val="50000"/>
                </a:srgbClr>
              </a:solidFill>
            </a:endParaRPr>
          </a:p>
        </p:txBody>
      </p:sp>
      <p:sp>
        <p:nvSpPr>
          <p:cNvPr id="6" name="Slide Number Placeholder 5"/>
          <p:cNvSpPr>
            <a:spLocks noGrp="1"/>
          </p:cNvSpPr>
          <p:nvPr>
            <p:ph type="sldNum" sz="quarter" idx="12"/>
          </p:nvPr>
        </p:nvSpPr>
        <p:spPr/>
        <p:txBody>
          <a:bodyPr/>
          <a:lstStyle/>
          <a:p>
            <a:fld id="{3DF53439-851E-44AD-84B1-B6BFC3D0C743}" type="slidenum">
              <a:rPr lang="el-GR" smtClean="0">
                <a:solidFill>
                  <a:srgbClr val="D4D2D0">
                    <a:shade val="50000"/>
                  </a:srgbClr>
                </a:solidFill>
              </a:rPr>
              <a:pPr/>
              <a:t>‹#›</a:t>
            </a:fld>
            <a:endParaRPr lang="el-GR">
              <a:solidFill>
                <a:srgbClr val="D4D2D0">
                  <a:shade val="50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l-GR"/>
              <a:t>Στυλ κύριου τίτλου</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8D3AB843-18A9-485D-B5F5-1268CA21EBB1}" type="datetime1">
              <a:rPr lang="el-GR" smtClean="0">
                <a:solidFill>
                  <a:srgbClr val="D4D2D0">
                    <a:shade val="50000"/>
                  </a:srgbClr>
                </a:solidFill>
              </a:rPr>
              <a:t>8/2/2019</a:t>
            </a:fld>
            <a:endParaRPr lang="el-GR">
              <a:solidFill>
                <a:srgbClr val="D4D2D0">
                  <a:shade val="50000"/>
                </a:srgbClr>
              </a:solidFill>
            </a:endParaRPr>
          </a:p>
        </p:txBody>
      </p:sp>
      <p:sp>
        <p:nvSpPr>
          <p:cNvPr id="5" name="Footer Placeholder 4"/>
          <p:cNvSpPr>
            <a:spLocks noGrp="1"/>
          </p:cNvSpPr>
          <p:nvPr>
            <p:ph type="ftr" sz="quarter" idx="11"/>
          </p:nvPr>
        </p:nvSpPr>
        <p:spPr/>
        <p:txBody>
          <a:bodyPr/>
          <a:lstStyle/>
          <a:p>
            <a:endParaRPr lang="el-GR">
              <a:solidFill>
                <a:srgbClr val="D4D2D0">
                  <a:shade val="50000"/>
                </a:srgbClr>
              </a:solidFill>
            </a:endParaRPr>
          </a:p>
        </p:txBody>
      </p:sp>
      <p:sp>
        <p:nvSpPr>
          <p:cNvPr id="6" name="Slide Number Placeholder 5"/>
          <p:cNvSpPr>
            <a:spLocks noGrp="1"/>
          </p:cNvSpPr>
          <p:nvPr>
            <p:ph type="sldNum" sz="quarter" idx="12"/>
          </p:nvPr>
        </p:nvSpPr>
        <p:spPr/>
        <p:txBody>
          <a:bodyPr/>
          <a:lstStyle/>
          <a:p>
            <a:fld id="{3DF53439-851E-44AD-84B1-B6BFC3D0C743}" type="slidenum">
              <a:rPr lang="el-GR" smtClean="0">
                <a:solidFill>
                  <a:srgbClr val="D4D2D0">
                    <a:shade val="50000"/>
                  </a:srgbClr>
                </a:solidFill>
              </a:rPr>
              <a:pPr/>
              <a:t>‹#›</a:t>
            </a:fld>
            <a:endParaRPr lang="el-GR">
              <a:solidFill>
                <a:srgbClr val="D4D2D0">
                  <a:shade val="50000"/>
                </a:srgb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91B02ACE-3139-49A2-B970-B6AB53E50B78}" type="datetime1">
              <a:rPr lang="el-GR" smtClean="0">
                <a:solidFill>
                  <a:srgbClr val="D4D2D0">
                    <a:shade val="50000"/>
                  </a:srgbClr>
                </a:solidFill>
              </a:rPr>
              <a:t>8/2/2019</a:t>
            </a:fld>
            <a:endParaRPr lang="el-GR">
              <a:solidFill>
                <a:srgbClr val="D4D2D0">
                  <a:shade val="50000"/>
                </a:srgbClr>
              </a:solidFill>
            </a:endParaRPr>
          </a:p>
        </p:txBody>
      </p:sp>
      <p:sp>
        <p:nvSpPr>
          <p:cNvPr id="6" name="Footer Placeholder 5"/>
          <p:cNvSpPr>
            <a:spLocks noGrp="1"/>
          </p:cNvSpPr>
          <p:nvPr>
            <p:ph type="ftr" sz="quarter" idx="11"/>
          </p:nvPr>
        </p:nvSpPr>
        <p:spPr/>
        <p:txBody>
          <a:bodyPr/>
          <a:lstStyle/>
          <a:p>
            <a:endParaRPr lang="el-GR">
              <a:solidFill>
                <a:srgbClr val="D4D2D0">
                  <a:shade val="50000"/>
                </a:srgbClr>
              </a:solidFill>
            </a:endParaRPr>
          </a:p>
        </p:txBody>
      </p:sp>
      <p:sp>
        <p:nvSpPr>
          <p:cNvPr id="7" name="Slide Number Placeholder 6"/>
          <p:cNvSpPr>
            <a:spLocks noGrp="1"/>
          </p:cNvSpPr>
          <p:nvPr>
            <p:ph type="sldNum" sz="quarter" idx="12"/>
          </p:nvPr>
        </p:nvSpPr>
        <p:spPr/>
        <p:txBody>
          <a:bodyPr/>
          <a:lstStyle/>
          <a:p>
            <a:fld id="{3DF53439-851E-44AD-84B1-B6BFC3D0C743}" type="slidenum">
              <a:rPr lang="el-GR" smtClean="0">
                <a:solidFill>
                  <a:srgbClr val="D4D2D0">
                    <a:shade val="50000"/>
                  </a:srgbClr>
                </a:solidFill>
              </a:rPr>
              <a:pPr/>
              <a:t>‹#›</a:t>
            </a:fld>
            <a:endParaRPr lang="el-GR">
              <a:solidFill>
                <a:srgbClr val="D4D2D0">
                  <a:shade val="50000"/>
                </a:srgb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Στυλ κύριου τίτλου</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Date Placeholder 6"/>
          <p:cNvSpPr>
            <a:spLocks noGrp="1"/>
          </p:cNvSpPr>
          <p:nvPr>
            <p:ph type="dt" sz="half" idx="10"/>
          </p:nvPr>
        </p:nvSpPr>
        <p:spPr/>
        <p:txBody>
          <a:bodyPr/>
          <a:lstStyle/>
          <a:p>
            <a:fld id="{D04FBF08-0A49-4F67-93C0-E1789BEBA431}" type="datetime1">
              <a:rPr lang="el-GR" smtClean="0">
                <a:solidFill>
                  <a:srgbClr val="D4D2D0">
                    <a:shade val="50000"/>
                  </a:srgbClr>
                </a:solidFill>
              </a:rPr>
              <a:t>8/2/2019</a:t>
            </a:fld>
            <a:endParaRPr lang="el-GR">
              <a:solidFill>
                <a:srgbClr val="D4D2D0">
                  <a:shade val="50000"/>
                </a:srgbClr>
              </a:solidFill>
            </a:endParaRPr>
          </a:p>
        </p:txBody>
      </p:sp>
      <p:sp>
        <p:nvSpPr>
          <p:cNvPr id="8" name="Footer Placeholder 7"/>
          <p:cNvSpPr>
            <a:spLocks noGrp="1"/>
          </p:cNvSpPr>
          <p:nvPr>
            <p:ph type="ftr" sz="quarter" idx="11"/>
          </p:nvPr>
        </p:nvSpPr>
        <p:spPr/>
        <p:txBody>
          <a:bodyPr/>
          <a:lstStyle/>
          <a:p>
            <a:endParaRPr lang="el-GR">
              <a:solidFill>
                <a:srgbClr val="D4D2D0">
                  <a:shade val="50000"/>
                </a:srgbClr>
              </a:solidFill>
            </a:endParaRPr>
          </a:p>
        </p:txBody>
      </p:sp>
      <p:sp>
        <p:nvSpPr>
          <p:cNvPr id="9" name="Slide Number Placeholder 8"/>
          <p:cNvSpPr>
            <a:spLocks noGrp="1"/>
          </p:cNvSpPr>
          <p:nvPr>
            <p:ph type="sldNum" sz="quarter" idx="12"/>
          </p:nvPr>
        </p:nvSpPr>
        <p:spPr/>
        <p:txBody>
          <a:bodyPr/>
          <a:lstStyle/>
          <a:p>
            <a:fld id="{3DF53439-851E-44AD-84B1-B6BFC3D0C743}" type="slidenum">
              <a:rPr lang="el-GR" smtClean="0">
                <a:solidFill>
                  <a:srgbClr val="D4D2D0">
                    <a:shade val="50000"/>
                  </a:srgbClr>
                </a:solidFill>
              </a:rPr>
              <a:pPr/>
              <a:t>‹#›</a:t>
            </a:fld>
            <a:endParaRPr lang="el-GR">
              <a:solidFill>
                <a:srgbClr val="D4D2D0">
                  <a:shade val="50000"/>
                </a:srgb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a:p>
        </p:txBody>
      </p:sp>
      <p:sp>
        <p:nvSpPr>
          <p:cNvPr id="3" name="Date Placeholder 2"/>
          <p:cNvSpPr>
            <a:spLocks noGrp="1"/>
          </p:cNvSpPr>
          <p:nvPr>
            <p:ph type="dt" sz="half" idx="10"/>
          </p:nvPr>
        </p:nvSpPr>
        <p:spPr/>
        <p:txBody>
          <a:bodyPr/>
          <a:lstStyle/>
          <a:p>
            <a:fld id="{6EFA9DB1-E8D7-402B-A4BA-D684D5B498A0}" type="datetime1">
              <a:rPr lang="el-GR" smtClean="0">
                <a:solidFill>
                  <a:srgbClr val="D4D2D0">
                    <a:shade val="50000"/>
                  </a:srgbClr>
                </a:solidFill>
              </a:rPr>
              <a:t>8/2/2019</a:t>
            </a:fld>
            <a:endParaRPr lang="el-GR">
              <a:solidFill>
                <a:srgbClr val="D4D2D0">
                  <a:shade val="50000"/>
                </a:srgbClr>
              </a:solidFill>
            </a:endParaRPr>
          </a:p>
        </p:txBody>
      </p:sp>
      <p:sp>
        <p:nvSpPr>
          <p:cNvPr id="4" name="Footer Placeholder 3"/>
          <p:cNvSpPr>
            <a:spLocks noGrp="1"/>
          </p:cNvSpPr>
          <p:nvPr>
            <p:ph type="ftr" sz="quarter" idx="11"/>
          </p:nvPr>
        </p:nvSpPr>
        <p:spPr/>
        <p:txBody>
          <a:bodyPr/>
          <a:lstStyle/>
          <a:p>
            <a:endParaRPr lang="el-GR">
              <a:solidFill>
                <a:srgbClr val="D4D2D0">
                  <a:shade val="50000"/>
                </a:srgbClr>
              </a:solidFill>
            </a:endParaRPr>
          </a:p>
        </p:txBody>
      </p:sp>
      <p:sp>
        <p:nvSpPr>
          <p:cNvPr id="5" name="Slide Number Placeholder 4"/>
          <p:cNvSpPr>
            <a:spLocks noGrp="1"/>
          </p:cNvSpPr>
          <p:nvPr>
            <p:ph type="sldNum" sz="quarter" idx="12"/>
          </p:nvPr>
        </p:nvSpPr>
        <p:spPr/>
        <p:txBody>
          <a:bodyPr/>
          <a:lstStyle/>
          <a:p>
            <a:fld id="{3DF53439-851E-44AD-84B1-B6BFC3D0C743}" type="slidenum">
              <a:rPr lang="el-GR" smtClean="0">
                <a:solidFill>
                  <a:srgbClr val="D4D2D0">
                    <a:shade val="50000"/>
                  </a:srgbClr>
                </a:solidFill>
              </a:rPr>
              <a:pPr/>
              <a:t>‹#›</a:t>
            </a:fld>
            <a:endParaRPr lang="el-GR">
              <a:solidFill>
                <a:srgbClr val="D4D2D0">
                  <a:shade val="50000"/>
                </a:srgb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6B4BB8-DCD1-47DC-BF29-605A5DCEF0F1}" type="datetime1">
              <a:rPr lang="el-GR" smtClean="0">
                <a:solidFill>
                  <a:srgbClr val="D4D2D0">
                    <a:shade val="50000"/>
                  </a:srgbClr>
                </a:solidFill>
              </a:rPr>
              <a:t>8/2/2019</a:t>
            </a:fld>
            <a:endParaRPr lang="el-GR">
              <a:solidFill>
                <a:srgbClr val="D4D2D0">
                  <a:shade val="50000"/>
                </a:srgbClr>
              </a:solidFill>
            </a:endParaRPr>
          </a:p>
        </p:txBody>
      </p:sp>
      <p:sp>
        <p:nvSpPr>
          <p:cNvPr id="3" name="Footer Placeholder 2"/>
          <p:cNvSpPr>
            <a:spLocks noGrp="1"/>
          </p:cNvSpPr>
          <p:nvPr>
            <p:ph type="ftr" sz="quarter" idx="11"/>
          </p:nvPr>
        </p:nvSpPr>
        <p:spPr/>
        <p:txBody>
          <a:bodyPr/>
          <a:lstStyle/>
          <a:p>
            <a:endParaRPr lang="el-GR">
              <a:solidFill>
                <a:srgbClr val="D4D2D0">
                  <a:shade val="50000"/>
                </a:srgbClr>
              </a:solidFill>
            </a:endParaRPr>
          </a:p>
        </p:txBody>
      </p:sp>
      <p:sp>
        <p:nvSpPr>
          <p:cNvPr id="4" name="Slide Number Placeholder 3"/>
          <p:cNvSpPr>
            <a:spLocks noGrp="1"/>
          </p:cNvSpPr>
          <p:nvPr>
            <p:ph type="sldNum" sz="quarter" idx="12"/>
          </p:nvPr>
        </p:nvSpPr>
        <p:spPr/>
        <p:txBody>
          <a:bodyPr/>
          <a:lstStyle/>
          <a:p>
            <a:fld id="{3DF53439-851E-44AD-84B1-B6BFC3D0C743}" type="slidenum">
              <a:rPr lang="el-GR" smtClean="0">
                <a:solidFill>
                  <a:srgbClr val="D4D2D0">
                    <a:shade val="50000"/>
                  </a:srgbClr>
                </a:solidFill>
              </a:rPr>
              <a:pPr/>
              <a:t>‹#›</a:t>
            </a:fld>
            <a:endParaRPr lang="el-GR">
              <a:solidFill>
                <a:srgbClr val="D4D2D0">
                  <a:shade val="50000"/>
                </a:srgb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l-GR"/>
              <a:t>Στυλ κύριου τίτλου</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845A3637-92DF-4657-8C00-CE3921C37AAA}" type="datetime1">
              <a:rPr lang="el-GR" smtClean="0">
                <a:solidFill>
                  <a:srgbClr val="D4D2D0">
                    <a:shade val="50000"/>
                  </a:srgbClr>
                </a:solidFill>
              </a:rPr>
              <a:t>8/2/2019</a:t>
            </a:fld>
            <a:endParaRPr lang="el-GR">
              <a:solidFill>
                <a:srgbClr val="D4D2D0">
                  <a:shade val="50000"/>
                </a:srgbClr>
              </a:solidFill>
            </a:endParaRPr>
          </a:p>
        </p:txBody>
      </p:sp>
      <p:sp>
        <p:nvSpPr>
          <p:cNvPr id="6" name="Footer Placeholder 5"/>
          <p:cNvSpPr>
            <a:spLocks noGrp="1"/>
          </p:cNvSpPr>
          <p:nvPr>
            <p:ph type="ftr" sz="quarter" idx="11"/>
          </p:nvPr>
        </p:nvSpPr>
        <p:spPr/>
        <p:txBody>
          <a:bodyPr/>
          <a:lstStyle/>
          <a:p>
            <a:endParaRPr lang="el-GR">
              <a:solidFill>
                <a:srgbClr val="D4D2D0">
                  <a:shade val="50000"/>
                </a:srgbClr>
              </a:solidFill>
            </a:endParaRPr>
          </a:p>
        </p:txBody>
      </p:sp>
      <p:sp>
        <p:nvSpPr>
          <p:cNvPr id="7" name="Slide Number Placeholder 6"/>
          <p:cNvSpPr>
            <a:spLocks noGrp="1"/>
          </p:cNvSpPr>
          <p:nvPr>
            <p:ph type="sldNum" sz="quarter" idx="12"/>
          </p:nvPr>
        </p:nvSpPr>
        <p:spPr/>
        <p:txBody>
          <a:bodyPr/>
          <a:lstStyle/>
          <a:p>
            <a:fld id="{3DF53439-851E-44AD-84B1-B6BFC3D0C743}" type="slidenum">
              <a:rPr lang="el-GR" smtClean="0">
                <a:solidFill>
                  <a:srgbClr val="D4D2D0">
                    <a:shade val="50000"/>
                  </a:srgbClr>
                </a:solidFill>
              </a:rPr>
              <a:pPr/>
              <a:t>‹#›</a:t>
            </a:fld>
            <a:endParaRPr lang="el-GR">
              <a:solidFill>
                <a:srgbClr val="D4D2D0">
                  <a:shade val="50000"/>
                </a:srgbClr>
              </a:solidFill>
            </a:endParaRPr>
          </a:p>
        </p:txBody>
      </p:sp>
      <p:sp>
        <p:nvSpPr>
          <p:cNvPr id="9" name="Content Placeholder 8"/>
          <p:cNvSpPr>
            <a:spLocks noGrp="1"/>
          </p:cNvSpPr>
          <p:nvPr>
            <p:ph sz="quarter" idx="13"/>
          </p:nvPr>
        </p:nvSpPr>
        <p:spPr>
          <a:xfrm>
            <a:off x="304800" y="381000"/>
            <a:ext cx="7772400" cy="494284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l-GR"/>
              <a:t>Στυλ κύριου τίτλου</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μια εικόνα</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8" name="Date Placeholder 7"/>
          <p:cNvSpPr>
            <a:spLocks noGrp="1"/>
          </p:cNvSpPr>
          <p:nvPr>
            <p:ph type="dt" sz="half" idx="10"/>
          </p:nvPr>
        </p:nvSpPr>
        <p:spPr/>
        <p:txBody>
          <a:bodyPr/>
          <a:lstStyle/>
          <a:p>
            <a:fld id="{390DF742-4184-4968-AF0F-00B220E4548F}" type="datetime1">
              <a:rPr lang="el-GR" smtClean="0">
                <a:solidFill>
                  <a:srgbClr val="D4D2D0">
                    <a:shade val="50000"/>
                  </a:srgbClr>
                </a:solidFill>
              </a:rPr>
              <a:t>8/2/2019</a:t>
            </a:fld>
            <a:endParaRPr lang="el-GR">
              <a:solidFill>
                <a:srgbClr val="D4D2D0">
                  <a:shade val="50000"/>
                </a:srgbClr>
              </a:solidFill>
            </a:endParaRPr>
          </a:p>
        </p:txBody>
      </p:sp>
      <p:sp>
        <p:nvSpPr>
          <p:cNvPr id="9" name="Slide Number Placeholder 8"/>
          <p:cNvSpPr>
            <a:spLocks noGrp="1"/>
          </p:cNvSpPr>
          <p:nvPr>
            <p:ph type="sldNum" sz="quarter" idx="11"/>
          </p:nvPr>
        </p:nvSpPr>
        <p:spPr/>
        <p:txBody>
          <a:bodyPr/>
          <a:lstStyle/>
          <a:p>
            <a:fld id="{3DF53439-851E-44AD-84B1-B6BFC3D0C743}" type="slidenum">
              <a:rPr lang="el-GR" smtClean="0">
                <a:solidFill>
                  <a:srgbClr val="D4D2D0">
                    <a:shade val="50000"/>
                  </a:srgbClr>
                </a:solidFill>
              </a:rPr>
              <a:pPr/>
              <a:t>‹#›</a:t>
            </a:fld>
            <a:endParaRPr lang="el-GR">
              <a:solidFill>
                <a:srgbClr val="D4D2D0">
                  <a:shade val="50000"/>
                </a:srgbClr>
              </a:solidFill>
            </a:endParaRPr>
          </a:p>
        </p:txBody>
      </p:sp>
      <p:sp>
        <p:nvSpPr>
          <p:cNvPr id="10" name="Footer Placeholder 9"/>
          <p:cNvSpPr>
            <a:spLocks noGrp="1"/>
          </p:cNvSpPr>
          <p:nvPr>
            <p:ph type="ftr" sz="quarter" idx="12"/>
          </p:nvPr>
        </p:nvSpPr>
        <p:spPr/>
        <p:txBody>
          <a:bodyPr/>
          <a:lstStyle/>
          <a:p>
            <a:endParaRPr lang="el-GR">
              <a:solidFill>
                <a:srgbClr val="D4D2D0">
                  <a:shade val="50000"/>
                </a:srgb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l-GR"/>
              <a:t>Στυλ κύριου τίτλου</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3DF53439-851E-44AD-84B1-B6BFC3D0C743}" type="slidenum">
              <a:rPr lang="el-GR" smtClean="0">
                <a:solidFill>
                  <a:srgbClr val="D4D2D0">
                    <a:shade val="50000"/>
                  </a:srgbClr>
                </a:solidFill>
              </a:rPr>
              <a:pPr/>
              <a:t>‹#›</a:t>
            </a:fld>
            <a:endParaRPr lang="el-GR">
              <a:solidFill>
                <a:srgbClr val="D4D2D0">
                  <a:shade val="50000"/>
                </a:srgbClr>
              </a:solidFill>
            </a:endParaRP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l-GR">
              <a:solidFill>
                <a:srgbClr val="D4D2D0">
                  <a:shade val="50000"/>
                </a:srgbClr>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462E8A29-072A-4007-B3DC-32894411443F}" type="datetime1">
              <a:rPr lang="el-GR" smtClean="0">
                <a:solidFill>
                  <a:srgbClr val="D4D2D0">
                    <a:shade val="50000"/>
                  </a:srgbClr>
                </a:solidFill>
              </a:rPr>
              <a:t>8/2/2019</a:t>
            </a:fld>
            <a:endParaRPr lang="el-GR">
              <a:solidFill>
                <a:srgbClr val="D4D2D0">
                  <a:shade val="50000"/>
                </a:srgb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8.png"/><Relationship Id="rId7" Type="http://schemas.openxmlformats.org/officeDocument/2006/relationships/diagramColors" Target="../diagrams/colors1.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6.png"/><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6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7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58.png"/></Relationships>
</file>

<file path=ppt/slides/_rels/slide9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60.png"/></Relationships>
</file>

<file path=ppt/slides/_rels/slide9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539552" y="2100449"/>
            <a:ext cx="7558608" cy="2664296"/>
          </a:xfrm>
        </p:spPr>
        <p:txBody>
          <a:bodyPr rtlCol="0">
            <a:normAutofit fontScale="62500" lnSpcReduction="20000"/>
          </a:bodyPr>
          <a:lstStyle/>
          <a:p>
            <a:pPr algn="ctr" fontAlgn="auto">
              <a:spcAft>
                <a:spcPts val="0"/>
              </a:spcAft>
              <a:defRPr/>
            </a:pPr>
            <a:r>
              <a:rPr lang="el-GR" sz="5900" dirty="0">
                <a:solidFill>
                  <a:schemeClr val="accent1">
                    <a:lumMod val="50000"/>
                  </a:schemeClr>
                </a:solidFill>
              </a:rPr>
              <a:t>Περιγραφική αξιολόγηση: </a:t>
            </a:r>
          </a:p>
          <a:p>
            <a:pPr algn="ctr" fontAlgn="auto">
              <a:spcAft>
                <a:spcPts val="0"/>
              </a:spcAft>
              <a:defRPr/>
            </a:pPr>
            <a:r>
              <a:rPr lang="el-GR" sz="5900" dirty="0">
                <a:solidFill>
                  <a:schemeClr val="accent1">
                    <a:lumMod val="50000"/>
                  </a:schemeClr>
                </a:solidFill>
              </a:rPr>
              <a:t>Από την πιλοτική εφαρμογή στη διάχυση των αποτελεσμάτων</a:t>
            </a:r>
          </a:p>
          <a:p>
            <a:pPr algn="ctr" fontAlgn="auto">
              <a:spcAft>
                <a:spcPts val="0"/>
              </a:spcAft>
              <a:defRPr/>
            </a:pPr>
            <a:endParaRPr lang="el-GR" sz="5100" dirty="0">
              <a:solidFill>
                <a:schemeClr val="accent1">
                  <a:lumMod val="50000"/>
                </a:schemeClr>
              </a:solidFill>
            </a:endParaRPr>
          </a:p>
          <a:p>
            <a:pPr algn="ctr" fontAlgn="auto">
              <a:spcAft>
                <a:spcPts val="0"/>
              </a:spcAft>
              <a:defRPr/>
            </a:pPr>
            <a:r>
              <a:rPr lang="el-GR" sz="5100" dirty="0">
                <a:solidFill>
                  <a:schemeClr val="accent1">
                    <a:lumMod val="50000"/>
                  </a:schemeClr>
                </a:solidFill>
              </a:rPr>
              <a:t>Ινστιτούτο Εκπαιδευτικής Πολιτικής</a:t>
            </a:r>
          </a:p>
        </p:txBody>
      </p:sp>
      <p:sp>
        <p:nvSpPr>
          <p:cNvPr id="5124" name="Rectangle 4"/>
          <p:cNvSpPr>
            <a:spLocks noChangeArrowheads="1"/>
          </p:cNvSpPr>
          <p:nvPr/>
        </p:nvSpPr>
        <p:spPr bwMode="auto">
          <a:xfrm>
            <a:off x="1259632" y="4038600"/>
            <a:ext cx="777240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pPr algn="ctr">
              <a:defRPr/>
            </a:pPr>
            <a:endParaRPr lang="el-GR" sz="2400" b="1">
              <a:solidFill>
                <a:srgbClr val="D4D2D0"/>
              </a:solidFill>
              <a:effectLst>
                <a:outerShdw blurRad="38100" dist="38100" dir="2700000" algn="tl">
                  <a:srgbClr val="000000"/>
                </a:outerShdw>
              </a:effectLst>
            </a:endParaRPr>
          </a:p>
        </p:txBody>
      </p:sp>
      <p:sp>
        <p:nvSpPr>
          <p:cNvPr id="5125" name="Rectangle 5"/>
          <p:cNvSpPr>
            <a:spLocks noChangeArrowheads="1"/>
          </p:cNvSpPr>
          <p:nvPr/>
        </p:nvSpPr>
        <p:spPr bwMode="auto">
          <a:xfrm>
            <a:off x="1524000" y="4038600"/>
            <a:ext cx="6400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Clr>
                <a:srgbClr val="00C8C3"/>
              </a:buClr>
              <a:buSzPct val="60000"/>
              <a:buFont typeface="Wingdings" pitchFamily="2" charset="2"/>
              <a:buNone/>
              <a:defRPr/>
            </a:pPr>
            <a:endParaRPr lang="el-GR" sz="2400" i="1" dirty="0">
              <a:solidFill>
                <a:prstClr val="white"/>
              </a:solidFill>
              <a:effectLst>
                <a:outerShdw blurRad="38100" dist="38100" dir="2700000" algn="tl">
                  <a:srgbClr val="000000"/>
                </a:outerShdw>
              </a:effectLst>
            </a:endParaRPr>
          </a:p>
        </p:txBody>
      </p:sp>
      <p:pic>
        <p:nvPicPr>
          <p:cNvPr id="6" name="Εικόνα 5" descr="ÎÎ½ÏÏÎ¹ÏÎ¿ÏÏÎ¿ ÎÎºÏÎ±Î¹Î´ÎµÏÏÎ¹ÎºÎ®Ï Î Î¿Î»Î¹ÏÎ¹ÎºÎ®Ï">
            <a:extLst>
              <a:ext uri="{FF2B5EF4-FFF2-40B4-BE49-F238E27FC236}">
                <a16:creationId xmlns:a16="http://schemas.microsoft.com/office/drawing/2014/main" id="{3BE6993A-7C85-4681-AE19-6BD0B4578D8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476672"/>
            <a:ext cx="2965902" cy="899790"/>
          </a:xfrm>
          <a:prstGeom prst="rect">
            <a:avLst/>
          </a:prstGeom>
          <a:noFill/>
          <a:extLst>
            <a:ext uri="{909E8E84-426E-40DD-AFC4-6F175D3DCCD1}">
              <a14:hiddenFill xmlns:a14="http://schemas.microsoft.com/office/drawing/2010/main">
                <a:solidFill>
                  <a:srgbClr val="FFFFFF"/>
                </a:solidFill>
              </a14:hiddenFill>
            </a:ext>
          </a:extLst>
        </p:spPr>
      </p:pic>
      <p:pic>
        <p:nvPicPr>
          <p:cNvPr id="7" name="Εικόνα 6" descr="LOGO COMPAC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5517232"/>
            <a:ext cx="6665168" cy="864096"/>
          </a:xfrm>
          <a:prstGeom prst="rect">
            <a:avLst/>
          </a:prstGeom>
          <a:noFill/>
          <a:extLst>
            <a:ext uri="{909E8E84-426E-40DD-AFC4-6F175D3DCCD1}">
              <a14:hiddenFill xmlns:a14="http://schemas.microsoft.com/office/drawing/2010/main">
                <a:solidFill>
                  <a:srgbClr val="FFFFFF"/>
                </a:solidFill>
              </a14:hiddenFill>
            </a:ext>
          </a:extLst>
        </p:spPr>
      </p:pic>
      <p:sp>
        <p:nvSpPr>
          <p:cNvPr id="2" name="Θέση υποσέλιδου 1"/>
          <p:cNvSpPr>
            <a:spLocks noGrp="1"/>
          </p:cNvSpPr>
          <p:nvPr>
            <p:ph type="ftr" sz="quarter" idx="11"/>
          </p:nvPr>
        </p:nvSpPr>
        <p:spPr/>
        <p:txBody>
          <a:bodyPr/>
          <a:lstStyle/>
          <a:p>
            <a:endParaRPr lang="el-GR" dirty="0">
              <a:solidFill>
                <a:srgbClr val="D4D2D0">
                  <a:shade val="50000"/>
                </a:srgbClr>
              </a:solidFill>
            </a:endParaRPr>
          </a:p>
        </p:txBody>
      </p:sp>
      <p:pic>
        <p:nvPicPr>
          <p:cNvPr id="9" name="Picture 2" descr="C:\Users\DEMI\Desktop\#ΠΕΡΙΓΡΑΦΙΚΗ ΑΞΙΟΛΟΓΗΣΗ 03.10.2017\5-ΛΟΓΟΤΥΠΟ\Untitled-1.png"/>
          <p:cNvPicPr/>
          <p:nvPr/>
        </p:nvPicPr>
        <p:blipFill>
          <a:blip r:embed="rId4" cstate="print"/>
          <a:srcRect/>
          <a:stretch>
            <a:fillRect/>
          </a:stretch>
        </p:blipFill>
        <p:spPr bwMode="auto">
          <a:xfrm>
            <a:off x="5076056" y="369011"/>
            <a:ext cx="1656184" cy="1007452"/>
          </a:xfrm>
          <a:prstGeom prst="rect">
            <a:avLst/>
          </a:prstGeom>
          <a:noFill/>
          <a:ln w="9525">
            <a:noFill/>
            <a:miter lim="800000"/>
            <a:headEnd/>
            <a:tailEnd/>
          </a:ln>
        </p:spPr>
      </p:pic>
    </p:spTree>
    <p:extLst>
      <p:ext uri="{BB962C8B-B14F-4D97-AF65-F5344CB8AC3E}">
        <p14:creationId xmlns:p14="http://schemas.microsoft.com/office/powerpoint/2010/main" val="597095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7620000" cy="4234482"/>
          </a:xfrm>
        </p:spPr>
        <p:txBody>
          <a:bodyPr>
            <a:normAutofit/>
          </a:bodyPr>
          <a:lstStyle/>
          <a:p>
            <a:pPr algn="ctr"/>
            <a:r>
              <a:rPr lang="el-GR" sz="3200" b="1" dirty="0"/>
              <a:t>Η Αξιολόγηση της πιλοτικής εφαρμογής της περιγραφικής αξιολόγησης: </a:t>
            </a:r>
            <a:br>
              <a:rPr lang="el-GR" sz="3200" b="1" dirty="0"/>
            </a:br>
            <a:r>
              <a:rPr lang="el-GR" sz="3200" b="1" dirty="0"/>
              <a:t/>
            </a:r>
            <a:br>
              <a:rPr lang="el-GR" sz="3200" b="1" dirty="0"/>
            </a:br>
            <a:r>
              <a:rPr lang="el-GR" sz="3200" b="1" dirty="0"/>
              <a:t>Συμπεράσματα &amp; Προτάσεις </a:t>
            </a:r>
          </a:p>
        </p:txBody>
      </p:sp>
      <p:pic>
        <p:nvPicPr>
          <p:cNvPr id="4" name="Εικόνα 3" descr="LOGO COMPAC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6165304"/>
            <a:ext cx="2656840" cy="4102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5907809"/>
            <a:ext cx="3312368" cy="667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Θέση υποσέλιδου 4"/>
          <p:cNvSpPr>
            <a:spLocks noGrp="1"/>
          </p:cNvSpPr>
          <p:nvPr>
            <p:ph type="ftr" sz="quarter" idx="11"/>
          </p:nvPr>
        </p:nvSpPr>
        <p:spPr/>
        <p:txBody>
          <a:bodyPr/>
          <a:lstStyle/>
          <a:p>
            <a:endParaRPr lang="el-GR">
              <a:solidFill>
                <a:srgbClr val="D4D2D0">
                  <a:shade val="50000"/>
                </a:srgbClr>
              </a:solidFill>
            </a:endParaRPr>
          </a:p>
        </p:txBody>
      </p:sp>
      <p:sp>
        <p:nvSpPr>
          <p:cNvPr id="6" name="Θέση περιεχομένου 5"/>
          <p:cNvSpPr>
            <a:spLocks noGrp="1"/>
          </p:cNvSpPr>
          <p:nvPr>
            <p:ph idx="1"/>
          </p:nvPr>
        </p:nvSpPr>
        <p:spPr>
          <a:xfrm>
            <a:off x="433613" y="4149080"/>
            <a:ext cx="7620000" cy="1387624"/>
          </a:xfrm>
        </p:spPr>
        <p:txBody>
          <a:bodyPr/>
          <a:lstStyle/>
          <a:p>
            <a:endParaRPr lang="el-GR" dirty="0"/>
          </a:p>
        </p:txBody>
      </p:sp>
    </p:spTree>
    <p:extLst>
      <p:ext uri="{BB962C8B-B14F-4D97-AF65-F5344CB8AC3E}">
        <p14:creationId xmlns:p14="http://schemas.microsoft.com/office/powerpoint/2010/main" val="215307118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3200" b="1" dirty="0"/>
              <a:t>Περιγραφική αξιολόγηση στο Δημοτικό (ΠΔ 8/1995, άρθρ. 3)</a:t>
            </a:r>
          </a:p>
        </p:txBody>
      </p:sp>
      <p:sp>
        <p:nvSpPr>
          <p:cNvPr id="3" name="Θέση περιεχομένου 2"/>
          <p:cNvSpPr>
            <a:spLocks noGrp="1"/>
          </p:cNvSpPr>
          <p:nvPr>
            <p:ph idx="1"/>
          </p:nvPr>
        </p:nvSpPr>
        <p:spPr>
          <a:xfrm>
            <a:off x="457200" y="1600200"/>
            <a:ext cx="7923768" cy="4975314"/>
          </a:xfrm>
        </p:spPr>
        <p:txBody>
          <a:bodyPr>
            <a:normAutofit/>
          </a:bodyPr>
          <a:lstStyle/>
          <a:p>
            <a:pPr lvl="0"/>
            <a:r>
              <a:rPr lang="el-GR" dirty="0"/>
              <a:t>Καθιερώνεται ο θεσμός της περιγραφικής αξιολόγησης των μαθητών όλων των τάξεων του Δημοτικού Σχολείου, η οποία περιλαμβάνει θέματα που σχετίζονται, με την ευρύτερη έννοια του όρου, καθώς και τις δραστηριότητες του μαθητή στα πλαίσια του σχολείου. Η περιγραφική αξιολόγηση δίνει τη δυνατότητα στους εκπαιδευτικούς να πληροφορούν λεπτομερέστερα τόσο </a:t>
            </a:r>
            <a:r>
              <a:rPr lang="el-GR" dirty="0" smtClean="0"/>
              <a:t>το/τη μαθητή/-</a:t>
            </a:r>
            <a:r>
              <a:rPr lang="el-GR" dirty="0" err="1" smtClean="0"/>
              <a:t>ήτρια</a:t>
            </a:r>
            <a:r>
              <a:rPr lang="el-GR" dirty="0" smtClean="0"/>
              <a:t> </a:t>
            </a:r>
            <a:r>
              <a:rPr lang="el-GR" dirty="0"/>
              <a:t>όσο και τους γονείς του για τα αποτελέσματα των προσπαθειών </a:t>
            </a:r>
            <a:r>
              <a:rPr lang="el-GR" dirty="0" smtClean="0"/>
              <a:t>τους </a:t>
            </a:r>
            <a:r>
              <a:rPr lang="el-GR" dirty="0"/>
              <a:t>στο σχολείο, για τις δυνατότητες και τις κλίσεις </a:t>
            </a:r>
            <a:r>
              <a:rPr lang="el-GR" dirty="0" smtClean="0"/>
              <a:t>τους, </a:t>
            </a:r>
            <a:r>
              <a:rPr lang="el-GR" dirty="0"/>
              <a:t>καθώς και για ενδεχόμενες ελλείψεις ή αδυναμίες σε ορισμένους τομείς.</a:t>
            </a:r>
          </a:p>
        </p:txBody>
      </p:sp>
      <p:pic>
        <p:nvPicPr>
          <p:cNvPr id="4" name="Εικόνα 3" descr="LOGO COMPAC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6165304"/>
            <a:ext cx="2656840" cy="4102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5907809"/>
            <a:ext cx="3312368" cy="667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Θέση υποσέλιδου 4"/>
          <p:cNvSpPr>
            <a:spLocks noGrp="1"/>
          </p:cNvSpPr>
          <p:nvPr>
            <p:ph type="ftr" sz="quarter" idx="11"/>
          </p:nvPr>
        </p:nvSpPr>
        <p:spPr/>
        <p:txBody>
          <a:bodyPr/>
          <a:lstStyle/>
          <a:p>
            <a:endParaRPr lang="el-GR">
              <a:solidFill>
                <a:srgbClr val="D4D2D0">
                  <a:shade val="50000"/>
                </a:srgbClr>
              </a:solidFill>
            </a:endParaRPr>
          </a:p>
        </p:txBody>
      </p:sp>
    </p:spTree>
    <p:extLst>
      <p:ext uri="{BB962C8B-B14F-4D97-AF65-F5344CB8AC3E}">
        <p14:creationId xmlns:p14="http://schemas.microsoft.com/office/powerpoint/2010/main" val="284695479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3200" b="1" dirty="0"/>
              <a:t>Περιγραφική αξιολόγηση στο Δημοτικό (ΠΔ 8/1995, άρθρ. 3)</a:t>
            </a:r>
          </a:p>
        </p:txBody>
      </p:sp>
      <p:sp>
        <p:nvSpPr>
          <p:cNvPr id="3" name="Θέση περιεχομένου 2"/>
          <p:cNvSpPr>
            <a:spLocks noGrp="1"/>
          </p:cNvSpPr>
          <p:nvPr>
            <p:ph idx="1"/>
          </p:nvPr>
        </p:nvSpPr>
        <p:spPr>
          <a:xfrm>
            <a:off x="457200" y="1600200"/>
            <a:ext cx="7923768" cy="4975314"/>
          </a:xfrm>
        </p:spPr>
        <p:txBody>
          <a:bodyPr>
            <a:normAutofit/>
          </a:bodyPr>
          <a:lstStyle/>
          <a:p>
            <a:pPr lvl="0"/>
            <a:r>
              <a:rPr lang="el-GR" dirty="0"/>
              <a:t>Από το δάσκαλο της τάξης τηρείται Παιδαγωγικό Ημερολόγιο στο οποίο καταγράφονται αναλυτικότερα στοιχεία της περιγραφικής αξιολόγησης των </a:t>
            </a:r>
            <a:r>
              <a:rPr lang="el-GR" dirty="0" smtClean="0"/>
              <a:t>μαθητών, </a:t>
            </a:r>
            <a:r>
              <a:rPr lang="el-GR" dirty="0"/>
              <a:t>σύμφωνα με τις οδηγίες που θα δοθούν από το Παιδαγωγικό Ινστιτούτο. Το Παιδαγωγικό Ημερολόγιο προορίζεται για </a:t>
            </a:r>
            <a:r>
              <a:rPr lang="el-GR" dirty="0" err="1"/>
              <a:t>εσωσχολική</a:t>
            </a:r>
            <a:r>
              <a:rPr lang="el-GR" dirty="0"/>
              <a:t> χρήση και αποτελεί πηγή για ενημέρωση των εκπαιδευτικών που έχουν σχέση με την αντίστοιχη τάξη, του Δ/</a:t>
            </a:r>
            <a:r>
              <a:rPr lang="el-GR" dirty="0" err="1"/>
              <a:t>ντή</a:t>
            </a:r>
            <a:r>
              <a:rPr lang="el-GR" dirty="0"/>
              <a:t> του Σχολείου, του Σχολικού Συμβούλου, </a:t>
            </a:r>
            <a:r>
              <a:rPr lang="el-GR" dirty="0" smtClean="0"/>
              <a:t>του </a:t>
            </a:r>
            <a:r>
              <a:rPr lang="el-GR" dirty="0"/>
              <a:t>ίδιου του μαθητή και των γονέων του.</a:t>
            </a:r>
          </a:p>
        </p:txBody>
      </p:sp>
      <p:pic>
        <p:nvPicPr>
          <p:cNvPr id="4" name="Εικόνα 3" descr="LOGO COMPAC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6165304"/>
            <a:ext cx="2656840" cy="4102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5907809"/>
            <a:ext cx="3312368" cy="667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Θέση υποσέλιδου 4"/>
          <p:cNvSpPr>
            <a:spLocks noGrp="1"/>
          </p:cNvSpPr>
          <p:nvPr>
            <p:ph type="ftr" sz="quarter" idx="11"/>
          </p:nvPr>
        </p:nvSpPr>
        <p:spPr/>
        <p:txBody>
          <a:bodyPr/>
          <a:lstStyle/>
          <a:p>
            <a:endParaRPr lang="el-GR">
              <a:solidFill>
                <a:srgbClr val="D4D2D0">
                  <a:shade val="50000"/>
                </a:srgbClr>
              </a:solidFill>
            </a:endParaRPr>
          </a:p>
        </p:txBody>
      </p:sp>
    </p:spTree>
    <p:extLst>
      <p:ext uri="{BB962C8B-B14F-4D97-AF65-F5344CB8AC3E}">
        <p14:creationId xmlns:p14="http://schemas.microsoft.com/office/powerpoint/2010/main" val="79927210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b="1" dirty="0"/>
              <a:t>Η αξιολόγηση μαθητών/-τριών στο Γυμνάσιο – Ενισχυτική διδασκαλία</a:t>
            </a:r>
          </a:p>
        </p:txBody>
      </p:sp>
      <p:sp>
        <p:nvSpPr>
          <p:cNvPr id="3" name="Θέση περιεχομένου 2"/>
          <p:cNvSpPr>
            <a:spLocks noGrp="1"/>
          </p:cNvSpPr>
          <p:nvPr>
            <p:ph idx="1"/>
          </p:nvPr>
        </p:nvSpPr>
        <p:spPr>
          <a:xfrm>
            <a:off x="457200" y="1600200"/>
            <a:ext cx="7923768" cy="4975314"/>
          </a:xfrm>
        </p:spPr>
        <p:txBody>
          <a:bodyPr>
            <a:normAutofit fontScale="92500" lnSpcReduction="20000"/>
          </a:bodyPr>
          <a:lstStyle/>
          <a:p>
            <a:r>
              <a:rPr lang="el-GR" b="1" dirty="0"/>
              <a:t>Διαδικασία αξιολόγησης</a:t>
            </a:r>
            <a:r>
              <a:rPr lang="en-US" b="1" dirty="0"/>
              <a:t> </a:t>
            </a:r>
            <a:r>
              <a:rPr lang="el-GR" b="1" dirty="0"/>
              <a:t>Π.Δ. 126/2016: </a:t>
            </a:r>
          </a:p>
          <a:p>
            <a:pPr lvl="0"/>
            <a:r>
              <a:rPr lang="el-GR" dirty="0"/>
              <a:t>Για την αξιολόγηση της επίδοσης του μαθητή κατά τη διάρκεια των </a:t>
            </a:r>
            <a:r>
              <a:rPr lang="el-GR" dirty="0" err="1"/>
              <a:t>τετραμήνων</a:t>
            </a:r>
            <a:r>
              <a:rPr lang="el-GR" dirty="0"/>
              <a:t> συνεκτιμώνται τα παρακάτω κριτήρια:</a:t>
            </a:r>
          </a:p>
          <a:p>
            <a:pPr lvl="0"/>
            <a:r>
              <a:rPr lang="el-GR" dirty="0"/>
              <a:t>α) η συνολική συμμετοχή του μαθητή στη μαθησιακή διδασκαλία (τα ερωτήματα που θέτει, οι απαντήσεις που δίνει, η συμβολή του στη μελέτη ενός θέματος μέσα στην τάξη, η συνεργασία του με συμμαθητές, η επιμέλεια στην εκτέλεση των εργασιών που του ανατίθενται), από την οποία ο εκπαιδευτικός σχηματίζει εικόνα για τις γνώσεις, την κατανόηση εννοιών και φαινομένων, τις δεξιότητες επίλυσης προβλήματος, τις επικοινωνιακές δεξιότητες, την κριτική σκέψη, τη δημιουργικότητα κτλ.,</a:t>
            </a:r>
          </a:p>
          <a:p>
            <a:pPr lvl="0"/>
            <a:r>
              <a:rPr lang="el-GR" dirty="0"/>
              <a:t>β) οι εργασίες που εκτελεί ο μαθητής στο πλαίσιο της καθημερινής μαθησιακής διαδικασίας στο σχολείο ή στο σπίτι, ατομικά ή ομαδικά,</a:t>
            </a:r>
          </a:p>
          <a:p>
            <a:pPr lvl="0"/>
            <a:r>
              <a:rPr lang="el-GR" dirty="0"/>
              <a:t>γ) οι συνθετικές δημιουργικές εργασίες, ατομικές ή ομαδικές, οι διαθεματικές εργασίες</a:t>
            </a:r>
          </a:p>
          <a:p>
            <a:pPr lvl="0"/>
            <a:r>
              <a:rPr lang="el-GR" dirty="0"/>
              <a:t>δ) οι ωριαίες γραπτές δοκιμασίες,</a:t>
            </a:r>
          </a:p>
          <a:p>
            <a:pPr lvl="0"/>
            <a:r>
              <a:rPr lang="el-GR" dirty="0"/>
              <a:t>ε) οι ολιγόλεπτες γραπτές δοκιμασίες (τεστ).</a:t>
            </a:r>
          </a:p>
          <a:p>
            <a:pPr lvl="0"/>
            <a:r>
              <a:rPr lang="el-GR" dirty="0"/>
              <a:t>.</a:t>
            </a:r>
          </a:p>
        </p:txBody>
      </p:sp>
      <p:pic>
        <p:nvPicPr>
          <p:cNvPr id="4" name="Εικόνα 3" descr="LOGO COMPAC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6165304"/>
            <a:ext cx="2656840" cy="4102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5907809"/>
            <a:ext cx="3312368" cy="667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Θέση υποσέλιδου 4"/>
          <p:cNvSpPr>
            <a:spLocks noGrp="1"/>
          </p:cNvSpPr>
          <p:nvPr>
            <p:ph type="ftr" sz="quarter" idx="11"/>
          </p:nvPr>
        </p:nvSpPr>
        <p:spPr/>
        <p:txBody>
          <a:bodyPr/>
          <a:lstStyle/>
          <a:p>
            <a:endParaRPr lang="el-GR">
              <a:solidFill>
                <a:srgbClr val="D4D2D0">
                  <a:shade val="50000"/>
                </a:srgbClr>
              </a:solidFill>
            </a:endParaRPr>
          </a:p>
        </p:txBody>
      </p:sp>
    </p:spTree>
    <p:extLst>
      <p:ext uri="{BB962C8B-B14F-4D97-AF65-F5344CB8AC3E}">
        <p14:creationId xmlns:p14="http://schemas.microsoft.com/office/powerpoint/2010/main" val="128941383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7620000" cy="1325562"/>
          </a:xfrm>
        </p:spPr>
        <p:txBody>
          <a:bodyPr>
            <a:normAutofit fontScale="90000"/>
          </a:bodyPr>
          <a:lstStyle/>
          <a:p>
            <a:pPr algn="ctr"/>
            <a:r>
              <a:rPr lang="el-GR" sz="3200" b="1" dirty="0"/>
              <a:t>Η Περιγραφική Αξιολόγηση στο πλαίσιο του Προγράμματος Ενισχυτικής Διδασκαλίας στα Γυμνάσια </a:t>
            </a:r>
          </a:p>
        </p:txBody>
      </p:sp>
      <p:sp>
        <p:nvSpPr>
          <p:cNvPr id="3" name="Θέση περιεχομένου 2"/>
          <p:cNvSpPr>
            <a:spLocks noGrp="1"/>
          </p:cNvSpPr>
          <p:nvPr>
            <p:ph idx="1"/>
          </p:nvPr>
        </p:nvSpPr>
        <p:spPr>
          <a:xfrm>
            <a:off x="457200" y="1600200"/>
            <a:ext cx="7923768" cy="4975314"/>
          </a:xfrm>
        </p:spPr>
        <p:txBody>
          <a:bodyPr>
            <a:normAutofit/>
          </a:bodyPr>
          <a:lstStyle/>
          <a:p>
            <a:pPr lvl="0"/>
            <a:r>
              <a:rPr lang="el-GR" dirty="0"/>
              <a:t>Με την Πράξη 55/15-11-2018 του Δ.Σ. του Ι.Ε.Π. εγκρίθηκε το Δελτίο Περιγραφικής Αξιολόγησης στο πλαίσιο του Προγράμματος Ενισχυτικής Διδασκαλίας στα Γυμνάσια κατά το σχολικό έτος 2018-2019, ώστε να χρησιμοποιηθεί για την αξιολόγηση της ανταπόκρισης του προγράμματος Ενισχυτικής Διδασκαλίας στα Γυμνάσια κατά το σχολικό έτος 2018-2019 στις ανάγκες των ωφελούμενων μαθητών και μαθητριών. </a:t>
            </a:r>
          </a:p>
          <a:p>
            <a:pPr lvl="0"/>
            <a:endParaRPr lang="el-GR" dirty="0"/>
          </a:p>
        </p:txBody>
      </p:sp>
      <p:pic>
        <p:nvPicPr>
          <p:cNvPr id="4" name="Εικόνα 3" descr="LOGO COMPAC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6165304"/>
            <a:ext cx="2656840" cy="4102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5907809"/>
            <a:ext cx="3312368" cy="667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Θέση υποσέλιδου 4"/>
          <p:cNvSpPr>
            <a:spLocks noGrp="1"/>
          </p:cNvSpPr>
          <p:nvPr>
            <p:ph type="ftr" sz="quarter" idx="11"/>
          </p:nvPr>
        </p:nvSpPr>
        <p:spPr/>
        <p:txBody>
          <a:bodyPr/>
          <a:lstStyle/>
          <a:p>
            <a:endParaRPr lang="el-GR">
              <a:solidFill>
                <a:srgbClr val="D4D2D0">
                  <a:shade val="50000"/>
                </a:srgbClr>
              </a:solidFill>
            </a:endParaRPr>
          </a:p>
        </p:txBody>
      </p:sp>
    </p:spTree>
    <p:extLst>
      <p:ext uri="{BB962C8B-B14F-4D97-AF65-F5344CB8AC3E}">
        <p14:creationId xmlns:p14="http://schemas.microsoft.com/office/powerpoint/2010/main" val="323278477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b="1" dirty="0"/>
              <a:t>Η αξιολόγηση μαθητών/-τριών στο Γυμνάσιο – Ενισχυτική διδασκαλία</a:t>
            </a:r>
          </a:p>
        </p:txBody>
      </p:sp>
      <p:sp>
        <p:nvSpPr>
          <p:cNvPr id="3" name="Θέση περιεχομένου 2"/>
          <p:cNvSpPr>
            <a:spLocks noGrp="1"/>
          </p:cNvSpPr>
          <p:nvPr>
            <p:ph idx="1"/>
          </p:nvPr>
        </p:nvSpPr>
        <p:spPr>
          <a:xfrm>
            <a:off x="457200" y="1600200"/>
            <a:ext cx="7923768" cy="4975314"/>
          </a:xfrm>
        </p:spPr>
        <p:txBody>
          <a:bodyPr>
            <a:normAutofit fontScale="77500" lnSpcReduction="20000"/>
          </a:bodyPr>
          <a:lstStyle/>
          <a:p>
            <a:pPr lvl="0"/>
            <a:r>
              <a:rPr lang="el-GR" dirty="0"/>
              <a:t>Στην Ενισχυτική Διδασκαλία συμμετέχουν προαιρετικά μαθητές/μαθήτριες όλων των τάξεων του Γυμνασίου, ώστε να υποστηριχθούν στην απόκτηση γνώσεων και δεξιοτήτων σε συγκεκριμένα μαθήματα και να βελτιωθούν οι επιδόσεις τους. Βασική προϋπόθεση για να επιτευχθεί ο παραπάνω στόχος είναι η αξιόπιστη αποτίμηση του μαθησιακού τους προφίλ και των δυνατοτήτων τους (διερεύνηση των εξατομικευμένων αναγκών τους), ώστε να διαμορφωθεί το κατάλληλο πρόγραμμα Ενισχυτικής Διδασκαλίας για τις μαθησιακές τους ανάγκες. </a:t>
            </a:r>
          </a:p>
          <a:p>
            <a:pPr lvl="0"/>
            <a:r>
              <a:rPr lang="el-GR" dirty="0"/>
              <a:t>Η διαμορφωτική- περιγραφική αξιολόγηση, ως μια συνεχής και συστηματική διαδικασία συλλογής, τεκμηρίωσης, ερμηνείας και αξιοποίησης πληροφοριών, συμβάλλει στον παραπάνω στόχο και επιτρέπει:</a:t>
            </a:r>
          </a:p>
          <a:p>
            <a:pPr lvl="0"/>
            <a:r>
              <a:rPr lang="el-GR" dirty="0"/>
              <a:t>α) την αξιολόγηση για τη μάθηση ως διαδικασία, μέσω της οποίας οι μαθητές/-</a:t>
            </a:r>
            <a:r>
              <a:rPr lang="el-GR" dirty="0" err="1"/>
              <a:t>ήτριες</a:t>
            </a:r>
            <a:r>
              <a:rPr lang="el-GR" dirty="0"/>
              <a:t> εξελίσσονται και αναπτύσσονται με σκοπό τη βελτίωση των διαδικασιών και των αποτελεσμάτων και </a:t>
            </a:r>
          </a:p>
          <a:p>
            <a:pPr lvl="0"/>
            <a:r>
              <a:rPr lang="el-GR" dirty="0"/>
              <a:t>β) την αξιολόγηση της μάθησης κατά την οποία ο/η εκπαιδευτικός, σε τακτά χρονικά διαστήματα, ελέγχει την επίδοση των μαθητών και μαθητριών σε προκαθορισμένους τομείς με βάση συγκεκριμένα κριτήρια αξιολόγησης και με στόχο να ενημερώσει τους γονείς/κηδεμόνες και τους/τις μαθητές/-μαθήτριες για το επίπεδο στο οποίο βρίσκονται, για τον τρόπο που μαθαίνουν και το αποτέλεσμα της μαθησιακής διαδικασίας.</a:t>
            </a:r>
          </a:p>
        </p:txBody>
      </p:sp>
      <p:pic>
        <p:nvPicPr>
          <p:cNvPr id="4" name="Εικόνα 3" descr="LOGO COMPAC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6165304"/>
            <a:ext cx="2656840" cy="4102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5907809"/>
            <a:ext cx="3312368" cy="667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Θέση υποσέλιδου 4"/>
          <p:cNvSpPr>
            <a:spLocks noGrp="1"/>
          </p:cNvSpPr>
          <p:nvPr>
            <p:ph type="ftr" sz="quarter" idx="11"/>
          </p:nvPr>
        </p:nvSpPr>
        <p:spPr/>
        <p:txBody>
          <a:bodyPr/>
          <a:lstStyle/>
          <a:p>
            <a:endParaRPr lang="el-GR">
              <a:solidFill>
                <a:srgbClr val="D4D2D0">
                  <a:shade val="50000"/>
                </a:srgbClr>
              </a:solidFill>
            </a:endParaRPr>
          </a:p>
        </p:txBody>
      </p:sp>
    </p:spTree>
    <p:extLst>
      <p:ext uri="{BB962C8B-B14F-4D97-AF65-F5344CB8AC3E}">
        <p14:creationId xmlns:p14="http://schemas.microsoft.com/office/powerpoint/2010/main" val="42377779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b="1" dirty="0"/>
              <a:t>Η αξιολόγηση μαθητών/-τριών στο Γυμνάσιο – Ενισχυτική διδασκαλία</a:t>
            </a:r>
          </a:p>
        </p:txBody>
      </p:sp>
      <p:sp>
        <p:nvSpPr>
          <p:cNvPr id="3" name="Θέση περιεχομένου 2"/>
          <p:cNvSpPr>
            <a:spLocks noGrp="1"/>
          </p:cNvSpPr>
          <p:nvPr>
            <p:ph idx="1"/>
          </p:nvPr>
        </p:nvSpPr>
        <p:spPr>
          <a:xfrm>
            <a:off x="457200" y="1600200"/>
            <a:ext cx="7923768" cy="4975314"/>
          </a:xfrm>
        </p:spPr>
        <p:txBody>
          <a:bodyPr>
            <a:normAutofit/>
          </a:bodyPr>
          <a:lstStyle/>
          <a:p>
            <a:pPr lvl="0"/>
            <a:r>
              <a:rPr lang="el-GR" dirty="0"/>
              <a:t>Οι εκπαιδευτικοί καλούνται να αξιοποιήσουν τα εργαλεία της διαμορφωτικής-περιγραφικής αξιολόγησης, στην αρχική φάση της διάγνωσης αναγκών των μαθητών/μαθητριών, στην εξέλιξη του προγράμματος της Ενισχυτικής Διδασκαλίας καθώς και στην ολοκλήρωσή του, επιλέγοντας από τα κριτήρια (ή επισυνάπτοντας, με βάση και το υπάρχον πλαίσιο που καθορίζουν οι σχετικές οδηγίες) εκείνα που αφορούν τον/την κάθε μαθητή/-μαθήτρια.</a:t>
            </a:r>
          </a:p>
        </p:txBody>
      </p:sp>
      <p:pic>
        <p:nvPicPr>
          <p:cNvPr id="4" name="Εικόνα 3" descr="LOGO COMPAC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6165304"/>
            <a:ext cx="2656840" cy="4102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5907809"/>
            <a:ext cx="3312368" cy="667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Θέση υποσέλιδου 4"/>
          <p:cNvSpPr>
            <a:spLocks noGrp="1"/>
          </p:cNvSpPr>
          <p:nvPr>
            <p:ph type="ftr" sz="quarter" idx="11"/>
          </p:nvPr>
        </p:nvSpPr>
        <p:spPr/>
        <p:txBody>
          <a:bodyPr/>
          <a:lstStyle/>
          <a:p>
            <a:endParaRPr lang="el-GR">
              <a:solidFill>
                <a:srgbClr val="D4D2D0">
                  <a:shade val="50000"/>
                </a:srgbClr>
              </a:solidFill>
            </a:endParaRPr>
          </a:p>
        </p:txBody>
      </p:sp>
    </p:spTree>
    <p:extLst>
      <p:ext uri="{BB962C8B-B14F-4D97-AF65-F5344CB8AC3E}">
        <p14:creationId xmlns:p14="http://schemas.microsoft.com/office/powerpoint/2010/main" val="4028487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63688" y="188640"/>
            <a:ext cx="4392488" cy="720080"/>
          </a:xfrm>
        </p:spPr>
        <p:txBody>
          <a:bodyPr>
            <a:normAutofit/>
          </a:bodyPr>
          <a:lstStyle/>
          <a:p>
            <a:pPr algn="ctr"/>
            <a:r>
              <a:rPr lang="el-GR" sz="3200" b="1" dirty="0"/>
              <a:t>Γενική εκτίμηση</a:t>
            </a:r>
            <a:endParaRPr lang="el-GR" sz="1800" b="1" dirty="0"/>
          </a:p>
        </p:txBody>
      </p:sp>
      <p:sp>
        <p:nvSpPr>
          <p:cNvPr id="3" name="Θέση περιεχομένου 2"/>
          <p:cNvSpPr>
            <a:spLocks noGrp="1"/>
          </p:cNvSpPr>
          <p:nvPr>
            <p:ph idx="1"/>
          </p:nvPr>
        </p:nvSpPr>
        <p:spPr>
          <a:xfrm>
            <a:off x="457200" y="908720"/>
            <a:ext cx="7923768" cy="5021031"/>
          </a:xfrm>
        </p:spPr>
        <p:txBody>
          <a:bodyPr>
            <a:normAutofit fontScale="92500" lnSpcReduction="20000"/>
          </a:bodyPr>
          <a:lstStyle/>
          <a:p>
            <a:pPr marL="114300" lvl="0" indent="0">
              <a:buNone/>
            </a:pPr>
            <a:r>
              <a:rPr lang="el-GR" sz="2400" b="1" dirty="0">
                <a:solidFill>
                  <a:schemeClr val="accent5">
                    <a:lumMod val="50000"/>
                  </a:schemeClr>
                </a:solidFill>
              </a:rPr>
              <a:t>Νηπιαγωγείο</a:t>
            </a:r>
            <a:r>
              <a:rPr lang="el-GR" sz="2400" b="1" dirty="0"/>
              <a:t>: </a:t>
            </a:r>
          </a:p>
          <a:p>
            <a:pPr lvl="0"/>
            <a:r>
              <a:rPr lang="el-GR" dirty="0"/>
              <a:t>η πλειονότητα των εκπ/κών δηλώνει ικανοποιημένη από τη συμμετοχή</a:t>
            </a:r>
          </a:p>
          <a:p>
            <a:pPr lvl="0"/>
            <a:r>
              <a:rPr lang="el-GR" dirty="0"/>
              <a:t>ένα ποσοστό τηρεί κριτική στάση, κυρίως λόγω της ανεπαρκούς δια ζώσης υποστήριξης και της περιορισμένης διάρκειας του προγράμματος  </a:t>
            </a:r>
          </a:p>
          <a:p>
            <a:r>
              <a:rPr lang="el-GR" dirty="0"/>
              <a:t>οι </a:t>
            </a:r>
            <a:r>
              <a:rPr lang="el-GR" dirty="0" err="1"/>
              <a:t>εκπ</a:t>
            </a:r>
            <a:r>
              <a:rPr lang="el-GR" dirty="0"/>
              <a:t>/</a:t>
            </a:r>
            <a:r>
              <a:rPr lang="el-GR" dirty="0" err="1"/>
              <a:t>κοί</a:t>
            </a:r>
            <a:r>
              <a:rPr lang="el-GR" dirty="0"/>
              <a:t> φαίνεται να υιοθετούν τις βασικές θεωρητικές παραδοχές της Π.Α. όπως προτείνονται από το Ι.Ε.Π.</a:t>
            </a:r>
          </a:p>
          <a:p>
            <a:pPr marL="114300" lvl="0" indent="0">
              <a:buNone/>
            </a:pPr>
            <a:r>
              <a:rPr lang="el-GR" sz="2400" b="1" dirty="0">
                <a:solidFill>
                  <a:schemeClr val="accent5">
                    <a:lumMod val="50000"/>
                  </a:schemeClr>
                </a:solidFill>
              </a:rPr>
              <a:t>Δημοτικό</a:t>
            </a:r>
            <a:r>
              <a:rPr lang="el-GR" dirty="0"/>
              <a:t>: </a:t>
            </a:r>
          </a:p>
          <a:p>
            <a:pPr lvl="0"/>
            <a:r>
              <a:rPr lang="el-GR" dirty="0"/>
              <a:t>αντικρουόμενες απόψεις ως προς τον βαθμό ικανοποίησης από τη συμμετοχή τους: 41% εκφράζουν επιφυλάξεις, 36% δηλώνουν σε μεγάλο βαθμό ικανοποιημένοι </a:t>
            </a:r>
          </a:p>
          <a:p>
            <a:pPr lvl="0"/>
            <a:r>
              <a:rPr lang="el-GR" dirty="0"/>
              <a:t>η πλειονότητα έχει θετική εικόνα για την περιγραφική αξιολόγηση</a:t>
            </a:r>
          </a:p>
          <a:p>
            <a:pPr marL="114300" lvl="0" indent="0">
              <a:buNone/>
            </a:pPr>
            <a:r>
              <a:rPr lang="el-GR" sz="2400" b="1" dirty="0">
                <a:solidFill>
                  <a:schemeClr val="accent5">
                    <a:lumMod val="50000"/>
                  </a:schemeClr>
                </a:solidFill>
              </a:rPr>
              <a:t>Γυμνάσιο</a:t>
            </a:r>
            <a:r>
              <a:rPr lang="el-GR" dirty="0"/>
              <a:t>: </a:t>
            </a:r>
          </a:p>
          <a:p>
            <a:pPr lvl="0"/>
            <a:r>
              <a:rPr lang="el-GR" dirty="0"/>
              <a:t>σχεδόν οι μισοί, δηλώνουν ικανοποιημένοι </a:t>
            </a:r>
          </a:p>
          <a:p>
            <a:pPr lvl="0"/>
            <a:r>
              <a:rPr lang="el-GR" dirty="0"/>
              <a:t>κριτική στάση απέναντι στην εφαρμογή της Π.Α. γενικότερα</a:t>
            </a:r>
          </a:p>
          <a:p>
            <a:pPr lvl="0"/>
            <a:r>
              <a:rPr lang="el-GR" dirty="0"/>
              <a:t>επισημαίνουν προβλήματα που αφορούν στην επιμόρφωσή τους</a:t>
            </a:r>
          </a:p>
          <a:p>
            <a:pPr lvl="1"/>
            <a:endParaRPr lang="el-GR" dirty="0"/>
          </a:p>
        </p:txBody>
      </p:sp>
      <p:pic>
        <p:nvPicPr>
          <p:cNvPr id="4" name="Εικόνα 3" descr="LOGO COMPAC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6165304"/>
            <a:ext cx="2656840" cy="4102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5907809"/>
            <a:ext cx="3312368" cy="667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a:extLst>
              <a:ext uri="{FF2B5EF4-FFF2-40B4-BE49-F238E27FC236}">
                <a16:creationId xmlns:a16="http://schemas.microsoft.com/office/drawing/2014/main" id="{C0D2ED3C-69E5-4A47-A044-36A8CC1063CB}"/>
              </a:ext>
            </a:extLst>
          </p:cNvPr>
          <p:cNvSpPr/>
          <p:nvPr/>
        </p:nvSpPr>
        <p:spPr>
          <a:xfrm>
            <a:off x="6163632" y="173718"/>
            <a:ext cx="2656840" cy="1058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βαθμός ικανοποίησης – στάση</a:t>
            </a:r>
            <a:endParaRPr lang="el-GR" dirty="0"/>
          </a:p>
        </p:txBody>
      </p:sp>
    </p:spTree>
    <p:extLst>
      <p:ext uri="{BB962C8B-B14F-4D97-AF65-F5344CB8AC3E}">
        <p14:creationId xmlns:p14="http://schemas.microsoft.com/office/powerpoint/2010/main" val="279925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71600" y="274637"/>
            <a:ext cx="6624736" cy="731123"/>
          </a:xfrm>
        </p:spPr>
        <p:txBody>
          <a:bodyPr>
            <a:normAutofit fontScale="90000"/>
          </a:bodyPr>
          <a:lstStyle/>
          <a:p>
            <a:pPr algn="ctr"/>
            <a:r>
              <a:rPr lang="el-GR" sz="3200" b="1" dirty="0"/>
              <a:t>Οι εκπαιδευτικοί αντιλαμβάνονται την Π.Α. ως :</a:t>
            </a:r>
          </a:p>
        </p:txBody>
      </p:sp>
      <p:sp>
        <p:nvSpPr>
          <p:cNvPr id="3" name="Θέση περιεχομένου 2"/>
          <p:cNvSpPr>
            <a:spLocks noGrp="1"/>
          </p:cNvSpPr>
          <p:nvPr>
            <p:ph idx="1"/>
          </p:nvPr>
        </p:nvSpPr>
        <p:spPr>
          <a:xfrm>
            <a:off x="457200" y="1196751"/>
            <a:ext cx="7923768" cy="4871511"/>
          </a:xfrm>
        </p:spPr>
        <p:txBody>
          <a:bodyPr>
            <a:normAutofit/>
          </a:bodyPr>
          <a:lstStyle/>
          <a:p>
            <a:pPr lvl="0"/>
            <a:r>
              <a:rPr lang="el-GR" dirty="0"/>
              <a:t>διαδικασία που βοηθά την/τον εκπαιδευτικό:</a:t>
            </a:r>
          </a:p>
          <a:p>
            <a:pPr lvl="1"/>
            <a:r>
              <a:rPr lang="el-GR" dirty="0"/>
              <a:t>να κατανοήσει τη μάθηση και να την υποστηρίξει, </a:t>
            </a:r>
          </a:p>
          <a:p>
            <a:pPr lvl="1"/>
            <a:r>
              <a:rPr lang="el-GR" dirty="0"/>
              <a:t>να αποτιμήσει την ολόπλευρη ανάπτυξη των παιδιών, </a:t>
            </a:r>
          </a:p>
          <a:p>
            <a:pPr lvl="1"/>
            <a:r>
              <a:rPr lang="el-GR" dirty="0"/>
              <a:t>να εντοπίσει δυνατότητες και αδυναμίες, </a:t>
            </a:r>
          </a:p>
          <a:p>
            <a:pPr lvl="1"/>
            <a:r>
              <a:rPr lang="el-GR" dirty="0"/>
              <a:t>να </a:t>
            </a:r>
            <a:r>
              <a:rPr lang="el-GR" dirty="0" err="1"/>
              <a:t>αναστοχαστεί</a:t>
            </a:r>
            <a:r>
              <a:rPr lang="el-GR" dirty="0"/>
              <a:t> για τις  διδακτικές του πρακτικές, </a:t>
            </a:r>
          </a:p>
          <a:p>
            <a:pPr lvl="1"/>
            <a:r>
              <a:rPr lang="el-GR" dirty="0"/>
              <a:t>να επικοινωνήσει πιο ουσιαστικά και να ενημερώσει τους γονείς. </a:t>
            </a:r>
          </a:p>
          <a:p>
            <a:pPr lvl="0"/>
            <a:r>
              <a:rPr lang="el-GR" dirty="0"/>
              <a:t>αλλαγή, καινοτομία, βελτίωση, ολοκληρωμένη εικόνα για τον μαθητή και τη μαθήτρια, </a:t>
            </a:r>
          </a:p>
          <a:p>
            <a:pPr lvl="0"/>
            <a:r>
              <a:rPr lang="el-GR" dirty="0"/>
              <a:t>ευκαιρία για </a:t>
            </a:r>
            <a:r>
              <a:rPr lang="el-GR" dirty="0" err="1"/>
              <a:t>αναστοχασμό</a:t>
            </a:r>
            <a:r>
              <a:rPr lang="el-GR" dirty="0"/>
              <a:t>, ανατροφοδότηση, καταγραφή μαθησιακής πορείας, δίαυλο επικοινωνίας μεταξύ των εμπλεκομένων, </a:t>
            </a:r>
          </a:p>
          <a:p>
            <a:pPr lvl="0"/>
            <a:r>
              <a:rPr lang="el-GR" dirty="0"/>
              <a:t>θετικό βήμα που προϋποθέτει κι άλλες αλλαγές  </a:t>
            </a:r>
          </a:p>
          <a:p>
            <a:pPr lvl="0"/>
            <a:r>
              <a:rPr lang="el-GR" b="1" dirty="0">
                <a:solidFill>
                  <a:schemeClr val="accent5">
                    <a:lumMod val="50000"/>
                  </a:schemeClr>
                </a:solidFill>
              </a:rPr>
              <a:t>χρονοβόρα και επίπονη διαδικασία</a:t>
            </a:r>
            <a:r>
              <a:rPr lang="el-GR" dirty="0"/>
              <a:t>. </a:t>
            </a:r>
          </a:p>
          <a:p>
            <a:pPr marL="114300" lvl="0" indent="0">
              <a:buNone/>
            </a:pPr>
            <a:endParaRPr lang="el-GR" dirty="0"/>
          </a:p>
        </p:txBody>
      </p:sp>
      <p:pic>
        <p:nvPicPr>
          <p:cNvPr id="4" name="Εικόνα 3" descr="LOGO COMPAC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6165304"/>
            <a:ext cx="2656840" cy="4102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5907809"/>
            <a:ext cx="3312368" cy="667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Θέση υποσέλιδου 4"/>
          <p:cNvSpPr>
            <a:spLocks noGrp="1"/>
          </p:cNvSpPr>
          <p:nvPr>
            <p:ph type="ftr" sz="quarter" idx="11"/>
          </p:nvPr>
        </p:nvSpPr>
        <p:spPr/>
        <p:txBody>
          <a:bodyPr/>
          <a:lstStyle/>
          <a:p>
            <a:endParaRPr lang="el-GR">
              <a:solidFill>
                <a:srgbClr val="D4D2D0">
                  <a:shade val="50000"/>
                </a:srgbClr>
              </a:solidFill>
            </a:endParaRPr>
          </a:p>
        </p:txBody>
      </p:sp>
    </p:spTree>
    <p:extLst>
      <p:ext uri="{BB962C8B-B14F-4D97-AF65-F5344CB8AC3E}">
        <p14:creationId xmlns:p14="http://schemas.microsoft.com/office/powerpoint/2010/main" val="2183738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88640"/>
            <a:ext cx="7620000" cy="720080"/>
          </a:xfrm>
        </p:spPr>
        <p:txBody>
          <a:bodyPr>
            <a:normAutofit/>
          </a:bodyPr>
          <a:lstStyle/>
          <a:p>
            <a:pPr algn="ctr"/>
            <a:r>
              <a:rPr lang="el-GR" sz="3200" b="1" dirty="0"/>
              <a:t>Η επίδραση της πιλοτικής εφαρμογής</a:t>
            </a:r>
          </a:p>
        </p:txBody>
      </p:sp>
      <p:sp>
        <p:nvSpPr>
          <p:cNvPr id="3" name="Θέση περιεχομένου 2"/>
          <p:cNvSpPr>
            <a:spLocks noGrp="1"/>
          </p:cNvSpPr>
          <p:nvPr>
            <p:ph idx="1"/>
          </p:nvPr>
        </p:nvSpPr>
        <p:spPr>
          <a:xfrm>
            <a:off x="457200" y="954437"/>
            <a:ext cx="7923768" cy="4975314"/>
          </a:xfrm>
        </p:spPr>
        <p:txBody>
          <a:bodyPr>
            <a:normAutofit/>
          </a:bodyPr>
          <a:lstStyle/>
          <a:p>
            <a:pPr marL="114300" indent="0">
              <a:buNone/>
            </a:pPr>
            <a:r>
              <a:rPr lang="el-GR" sz="2000" b="1" dirty="0">
                <a:solidFill>
                  <a:schemeClr val="accent5">
                    <a:lumMod val="50000"/>
                  </a:schemeClr>
                </a:solidFill>
              </a:rPr>
              <a:t>Νηπιαγωγείο/ Δημοτικό</a:t>
            </a:r>
            <a:r>
              <a:rPr lang="el-GR" sz="2000" b="1" dirty="0"/>
              <a:t>: </a:t>
            </a:r>
          </a:p>
          <a:p>
            <a:r>
              <a:rPr lang="el-GR" dirty="0"/>
              <a:t>οι πιο σημαντικές αλλαγές καταγράφονται:</a:t>
            </a:r>
          </a:p>
          <a:p>
            <a:pPr lvl="1"/>
            <a:r>
              <a:rPr lang="el-GR" dirty="0"/>
              <a:t>στην αξιολόγηση της μάθησης και της ανάπτυξης των μαθητών/-τριών, </a:t>
            </a:r>
          </a:p>
          <a:p>
            <a:pPr lvl="1"/>
            <a:r>
              <a:rPr lang="el-GR" dirty="0"/>
              <a:t>στη συνεργασία τους με τους/τις συναδέλφους τους, </a:t>
            </a:r>
          </a:p>
          <a:p>
            <a:r>
              <a:rPr lang="el-GR" dirty="0"/>
              <a:t>επηρέασε λιγότερο:</a:t>
            </a:r>
          </a:p>
          <a:p>
            <a:pPr lvl="1"/>
            <a:r>
              <a:rPr lang="el-GR" dirty="0"/>
              <a:t>τις διδακτικές πρακτικές, </a:t>
            </a:r>
          </a:p>
          <a:p>
            <a:pPr lvl="1"/>
            <a:r>
              <a:rPr lang="el-GR" dirty="0"/>
              <a:t>τη μάθηση και ανάπτυξη των παιδιών, </a:t>
            </a:r>
          </a:p>
          <a:p>
            <a:pPr lvl="1"/>
            <a:r>
              <a:rPr lang="el-GR" dirty="0"/>
              <a:t>τη συνεργασία με τους γονείς και </a:t>
            </a:r>
          </a:p>
          <a:p>
            <a:pPr lvl="1"/>
            <a:r>
              <a:rPr lang="el-GR" dirty="0"/>
              <a:t>τη συμμετοχή των παιδιών στην εκπαιδευτική διαδικασία.</a:t>
            </a:r>
          </a:p>
          <a:p>
            <a:pPr marL="411480" lvl="1" indent="0">
              <a:buNone/>
            </a:pPr>
            <a:endParaRPr lang="el-GR" dirty="0"/>
          </a:p>
        </p:txBody>
      </p:sp>
      <p:pic>
        <p:nvPicPr>
          <p:cNvPr id="4" name="Εικόνα 3" descr="LOGO COMPAC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6165304"/>
            <a:ext cx="2656840" cy="4102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5907809"/>
            <a:ext cx="3312368" cy="667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Θέση υποσέλιδου 4"/>
          <p:cNvSpPr>
            <a:spLocks noGrp="1"/>
          </p:cNvSpPr>
          <p:nvPr>
            <p:ph type="ftr" sz="quarter" idx="11"/>
          </p:nvPr>
        </p:nvSpPr>
        <p:spPr/>
        <p:txBody>
          <a:bodyPr/>
          <a:lstStyle/>
          <a:p>
            <a:endParaRPr lang="el-GR">
              <a:solidFill>
                <a:srgbClr val="D4D2D0">
                  <a:shade val="50000"/>
                </a:srgbClr>
              </a:solidFill>
            </a:endParaRPr>
          </a:p>
        </p:txBody>
      </p:sp>
    </p:spTree>
    <p:extLst>
      <p:ext uri="{BB962C8B-B14F-4D97-AF65-F5344CB8AC3E}">
        <p14:creationId xmlns:p14="http://schemas.microsoft.com/office/powerpoint/2010/main" val="1372943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88640"/>
            <a:ext cx="7620000" cy="720080"/>
          </a:xfrm>
        </p:spPr>
        <p:txBody>
          <a:bodyPr>
            <a:normAutofit/>
          </a:bodyPr>
          <a:lstStyle/>
          <a:p>
            <a:pPr algn="ctr"/>
            <a:r>
              <a:rPr lang="el-GR" sz="3200" b="1" dirty="0"/>
              <a:t>Η επίδραση της πιλοτικής εφαρμογής</a:t>
            </a:r>
          </a:p>
        </p:txBody>
      </p:sp>
      <p:pic>
        <p:nvPicPr>
          <p:cNvPr id="6" name="Content Placeholder 5">
            <a:extLst>
              <a:ext uri="{FF2B5EF4-FFF2-40B4-BE49-F238E27FC236}">
                <a16:creationId xmlns:a16="http://schemas.microsoft.com/office/drawing/2014/main" id="{DEF1AD8C-5CC6-4FC7-815C-0F06753D369F}"/>
              </a:ext>
            </a:extLst>
          </p:cNvPr>
          <p:cNvPicPr>
            <a:picLocks noGrp="1" noChangeAspect="1"/>
          </p:cNvPicPr>
          <p:nvPr>
            <p:ph idx="1"/>
          </p:nvPr>
        </p:nvPicPr>
        <p:blipFill>
          <a:blip r:embed="rId2"/>
          <a:stretch>
            <a:fillRect/>
          </a:stretch>
        </p:blipFill>
        <p:spPr>
          <a:xfrm>
            <a:off x="1115616" y="941387"/>
            <a:ext cx="6120680" cy="4975225"/>
          </a:xfrm>
          <a:prstGeom prst="rect">
            <a:avLst/>
          </a:prstGeom>
        </p:spPr>
      </p:pic>
      <p:pic>
        <p:nvPicPr>
          <p:cNvPr id="4" name="Εικόνα 3" descr="LOGO COMPAC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6165304"/>
            <a:ext cx="2656840" cy="4102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5907809"/>
            <a:ext cx="3312368" cy="667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Θέση υποσέλιδου 4"/>
          <p:cNvSpPr>
            <a:spLocks noGrp="1"/>
          </p:cNvSpPr>
          <p:nvPr>
            <p:ph type="ftr" sz="quarter" idx="11"/>
          </p:nvPr>
        </p:nvSpPr>
        <p:spPr/>
        <p:txBody>
          <a:bodyPr/>
          <a:lstStyle/>
          <a:p>
            <a:endParaRPr lang="el-GR">
              <a:solidFill>
                <a:srgbClr val="D4D2D0">
                  <a:shade val="50000"/>
                </a:srgbClr>
              </a:solidFill>
            </a:endParaRPr>
          </a:p>
        </p:txBody>
      </p:sp>
    </p:spTree>
    <p:extLst>
      <p:ext uri="{BB962C8B-B14F-4D97-AF65-F5344CB8AC3E}">
        <p14:creationId xmlns:p14="http://schemas.microsoft.com/office/powerpoint/2010/main" val="3583315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805615"/>
            <a:ext cx="7620000" cy="634082"/>
          </a:xfrm>
        </p:spPr>
        <p:txBody>
          <a:bodyPr>
            <a:normAutofit/>
          </a:bodyPr>
          <a:lstStyle/>
          <a:p>
            <a:pPr algn="ctr"/>
            <a:r>
              <a:rPr lang="el-GR" sz="3200" b="1" dirty="0"/>
              <a:t>Η επίδραση της πιλοτικής εφαρμογής</a:t>
            </a:r>
          </a:p>
        </p:txBody>
      </p:sp>
      <p:sp>
        <p:nvSpPr>
          <p:cNvPr id="3" name="Θέση περιεχομένου 2"/>
          <p:cNvSpPr>
            <a:spLocks noGrp="1"/>
          </p:cNvSpPr>
          <p:nvPr>
            <p:ph idx="1"/>
          </p:nvPr>
        </p:nvSpPr>
        <p:spPr>
          <a:xfrm>
            <a:off x="457200" y="1556792"/>
            <a:ext cx="7923768" cy="4351017"/>
          </a:xfrm>
        </p:spPr>
        <p:txBody>
          <a:bodyPr>
            <a:normAutofit/>
          </a:bodyPr>
          <a:lstStyle/>
          <a:p>
            <a:pPr lvl="0"/>
            <a:r>
              <a:rPr lang="el-GR" dirty="0"/>
              <a:t>Η πλειονότητα των εκπαιδευτικών δεν εντόπισε σημαντικές αλλαγές στην εκπαιδευτική πράξη</a:t>
            </a:r>
          </a:p>
          <a:p>
            <a:pPr lvl="0"/>
            <a:r>
              <a:rPr lang="el-GR" dirty="0"/>
              <a:t>Περισσότερο από το 1/3 των εκπαιδευτικών εντόπισε σημαντικές αλλαγές στη </a:t>
            </a:r>
            <a:r>
              <a:rPr lang="el-GR" b="1" dirty="0"/>
              <a:t>συνεργασία</a:t>
            </a:r>
            <a:r>
              <a:rPr lang="el-GR" dirty="0"/>
              <a:t> </a:t>
            </a:r>
            <a:r>
              <a:rPr lang="el-GR" b="1" dirty="0"/>
              <a:t>με τους/τις συναδέλφους</a:t>
            </a:r>
            <a:r>
              <a:rPr lang="el-GR" dirty="0"/>
              <a:t>,                                  - </a:t>
            </a:r>
            <a:r>
              <a:rPr lang="el-GR" b="1" dirty="0"/>
              <a:t>κουλτούρα</a:t>
            </a:r>
            <a:r>
              <a:rPr lang="el-GR" dirty="0"/>
              <a:t> του σχολείου. </a:t>
            </a:r>
          </a:p>
          <a:p>
            <a:pPr lvl="0"/>
            <a:r>
              <a:rPr lang="el-GR" dirty="0"/>
              <a:t>Το 1/3 των εκπαιδευτικών αναφέρεται στη συμβολή της διαδικασίας στις </a:t>
            </a:r>
            <a:r>
              <a:rPr lang="el-GR" b="1" dirty="0"/>
              <a:t>διδακτικές τους πρακτικές </a:t>
            </a:r>
            <a:r>
              <a:rPr lang="el-GR" dirty="0"/>
              <a:t>και στην </a:t>
            </a:r>
            <a:r>
              <a:rPr lang="el-GR" b="1" dirty="0"/>
              <a:t>αξιολόγηση της μάθησης και της ανάπτυξης των μαθητών/-τριών. </a:t>
            </a:r>
          </a:p>
        </p:txBody>
      </p:sp>
      <p:pic>
        <p:nvPicPr>
          <p:cNvPr id="4" name="Εικόνα 3" descr="LOGO COMPAC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6036556"/>
            <a:ext cx="2656840" cy="4102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5907809"/>
            <a:ext cx="3312368" cy="667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Θέση υποσέλιδου 4"/>
          <p:cNvSpPr>
            <a:spLocks noGrp="1"/>
          </p:cNvSpPr>
          <p:nvPr>
            <p:ph type="ftr" sz="quarter" idx="11"/>
          </p:nvPr>
        </p:nvSpPr>
        <p:spPr/>
        <p:txBody>
          <a:bodyPr/>
          <a:lstStyle/>
          <a:p>
            <a:endParaRPr lang="el-GR">
              <a:solidFill>
                <a:srgbClr val="D4D2D0">
                  <a:shade val="50000"/>
                </a:srgbClr>
              </a:solidFill>
            </a:endParaRPr>
          </a:p>
        </p:txBody>
      </p:sp>
      <p:sp>
        <p:nvSpPr>
          <p:cNvPr id="8" name="Oval 7">
            <a:extLst>
              <a:ext uri="{FF2B5EF4-FFF2-40B4-BE49-F238E27FC236}">
                <a16:creationId xmlns:a16="http://schemas.microsoft.com/office/drawing/2014/main" id="{AA5F1DFF-8384-4FB9-BF1B-E33A8037A598}"/>
              </a:ext>
            </a:extLst>
          </p:cNvPr>
          <p:cNvSpPr/>
          <p:nvPr/>
        </p:nvSpPr>
        <p:spPr>
          <a:xfrm>
            <a:off x="6487160" y="0"/>
            <a:ext cx="2656840" cy="1058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Γυμνάσιο</a:t>
            </a:r>
            <a:endParaRPr lang="el-GR" dirty="0"/>
          </a:p>
        </p:txBody>
      </p:sp>
    </p:spTree>
    <p:extLst>
      <p:ext uri="{BB962C8B-B14F-4D97-AF65-F5344CB8AC3E}">
        <p14:creationId xmlns:p14="http://schemas.microsoft.com/office/powerpoint/2010/main" val="2185997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131840" y="274637"/>
            <a:ext cx="5184576" cy="731123"/>
          </a:xfrm>
        </p:spPr>
        <p:txBody>
          <a:bodyPr>
            <a:normAutofit fontScale="90000"/>
          </a:bodyPr>
          <a:lstStyle/>
          <a:p>
            <a:pPr algn="ctr"/>
            <a:r>
              <a:rPr lang="el-GR" sz="3200" b="1" dirty="0"/>
              <a:t>Τα οφέλη από την εφαρμογή της Π.Α. :</a:t>
            </a:r>
          </a:p>
        </p:txBody>
      </p:sp>
      <p:sp>
        <p:nvSpPr>
          <p:cNvPr id="3" name="Θέση περιεχομένου 2"/>
          <p:cNvSpPr>
            <a:spLocks noGrp="1"/>
          </p:cNvSpPr>
          <p:nvPr>
            <p:ph idx="1"/>
          </p:nvPr>
        </p:nvSpPr>
        <p:spPr>
          <a:xfrm>
            <a:off x="1907704" y="1196751"/>
            <a:ext cx="6473264" cy="4871511"/>
          </a:xfrm>
        </p:spPr>
        <p:txBody>
          <a:bodyPr>
            <a:normAutofit fontScale="92500"/>
          </a:bodyPr>
          <a:lstStyle/>
          <a:p>
            <a:pPr>
              <a:buFont typeface="Wingdings" panose="05000000000000000000" pitchFamily="2" charset="2"/>
              <a:buChar char="Ø"/>
            </a:pPr>
            <a:r>
              <a:rPr lang="el-GR" dirty="0"/>
              <a:t>ενισχύθηκε</a:t>
            </a:r>
          </a:p>
          <a:p>
            <a:pPr lvl="1">
              <a:buFont typeface="Wingdings" panose="05000000000000000000" pitchFamily="2" charset="2"/>
              <a:buChar char="Ø"/>
            </a:pPr>
            <a:r>
              <a:rPr lang="el-GR" dirty="0"/>
              <a:t>η συλλογική τους δράση και η συνεργασία με τους συμμαθητές, </a:t>
            </a:r>
          </a:p>
          <a:p>
            <a:pPr lvl="1">
              <a:buFont typeface="Wingdings" panose="05000000000000000000" pitchFamily="2" charset="2"/>
              <a:buChar char="Ø"/>
            </a:pPr>
            <a:r>
              <a:rPr lang="el-GR" dirty="0"/>
              <a:t>η αυτοπεποίθησή τους, </a:t>
            </a:r>
          </a:p>
          <a:p>
            <a:pPr lvl="1">
              <a:buFont typeface="Wingdings" panose="05000000000000000000" pitchFamily="2" charset="2"/>
              <a:buChar char="Ø"/>
            </a:pPr>
            <a:r>
              <a:rPr lang="el-GR" dirty="0"/>
              <a:t>η εμπλοκή τους στις διαδικασίες της μάθησης, </a:t>
            </a:r>
          </a:p>
          <a:p>
            <a:pPr lvl="1">
              <a:buFont typeface="Wingdings" panose="05000000000000000000" pitchFamily="2" charset="2"/>
              <a:buChar char="Ø"/>
            </a:pPr>
            <a:r>
              <a:rPr lang="el-GR" dirty="0"/>
              <a:t>η κατανόηση των δυνατοτήτων και των αδυναμιών τους. </a:t>
            </a:r>
          </a:p>
          <a:p>
            <a:pPr>
              <a:buFont typeface="Wingdings" panose="05000000000000000000" pitchFamily="2" charset="2"/>
              <a:buChar char="Ø"/>
            </a:pPr>
            <a:endParaRPr lang="el-GR" dirty="0"/>
          </a:p>
          <a:p>
            <a:pPr marL="114300" indent="0">
              <a:buNone/>
            </a:pPr>
            <a:endParaRPr lang="el-GR" dirty="0"/>
          </a:p>
          <a:p>
            <a:pPr>
              <a:buFont typeface="Wingdings" panose="05000000000000000000" pitchFamily="2" charset="2"/>
              <a:buChar char="Ø"/>
            </a:pPr>
            <a:r>
              <a:rPr lang="el-GR" dirty="0"/>
              <a:t>ενισχύθηκε αναστοχασμός τους για την αξιολόγηση, </a:t>
            </a:r>
          </a:p>
          <a:p>
            <a:pPr>
              <a:buFont typeface="Wingdings" panose="05000000000000000000" pitchFamily="2" charset="2"/>
              <a:buChar char="Ø"/>
            </a:pPr>
            <a:r>
              <a:rPr lang="el-GR" dirty="0"/>
              <a:t>συνέβαλε στην παροχή στοχευμένης ανατροφοδότησης στους/τις μαθητές/-τριες και λεπτομερούς και τεκμηριωμένης ενημέρωσης στους γονείς/κηδεμόνες τους.</a:t>
            </a:r>
          </a:p>
        </p:txBody>
      </p:sp>
      <p:pic>
        <p:nvPicPr>
          <p:cNvPr id="4" name="Εικόνα 3" descr="LOGO COMPAC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6165304"/>
            <a:ext cx="2656840" cy="4102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5907809"/>
            <a:ext cx="3312368" cy="667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Θέση υποσέλιδου 4"/>
          <p:cNvSpPr>
            <a:spLocks noGrp="1"/>
          </p:cNvSpPr>
          <p:nvPr>
            <p:ph type="ftr" sz="quarter" idx="11"/>
          </p:nvPr>
        </p:nvSpPr>
        <p:spPr/>
        <p:txBody>
          <a:bodyPr/>
          <a:lstStyle/>
          <a:p>
            <a:endParaRPr lang="el-GR">
              <a:solidFill>
                <a:srgbClr val="D4D2D0">
                  <a:shade val="50000"/>
                </a:srgbClr>
              </a:solidFill>
            </a:endParaRPr>
          </a:p>
        </p:txBody>
      </p:sp>
      <p:sp>
        <p:nvSpPr>
          <p:cNvPr id="6" name="Callout: Bent Line with Border and Accent Bar 5">
            <a:extLst>
              <a:ext uri="{FF2B5EF4-FFF2-40B4-BE49-F238E27FC236}">
                <a16:creationId xmlns:a16="http://schemas.microsoft.com/office/drawing/2014/main" id="{E7443FD1-2A5F-4CCE-B1CE-82C94F042171}"/>
              </a:ext>
            </a:extLst>
          </p:cNvPr>
          <p:cNvSpPr/>
          <p:nvPr/>
        </p:nvSpPr>
        <p:spPr>
          <a:xfrm>
            <a:off x="280101" y="640198"/>
            <a:ext cx="1296144" cy="1008112"/>
          </a:xfrm>
          <a:prstGeom prst="accentBorderCallout2">
            <a:avLst>
              <a:gd name="adj1" fmla="val 29317"/>
              <a:gd name="adj2" fmla="val 107420"/>
              <a:gd name="adj3" fmla="val 30199"/>
              <a:gd name="adj4" fmla="val 112784"/>
              <a:gd name="adj5" fmla="val 56140"/>
              <a:gd name="adj6" fmla="val 1375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t>μαθητές -μαθήτριες</a:t>
            </a:r>
          </a:p>
        </p:txBody>
      </p:sp>
      <p:sp>
        <p:nvSpPr>
          <p:cNvPr id="8" name="Callout: Bent Line with Border and Accent Bar 7">
            <a:extLst>
              <a:ext uri="{FF2B5EF4-FFF2-40B4-BE49-F238E27FC236}">
                <a16:creationId xmlns:a16="http://schemas.microsoft.com/office/drawing/2014/main" id="{2152AA14-5C71-44EA-8B33-E85D4079CB0C}"/>
              </a:ext>
            </a:extLst>
          </p:cNvPr>
          <p:cNvSpPr/>
          <p:nvPr/>
        </p:nvSpPr>
        <p:spPr>
          <a:xfrm>
            <a:off x="227633" y="3047999"/>
            <a:ext cx="1680071" cy="1008112"/>
          </a:xfrm>
          <a:prstGeom prst="accentBorderCallout2">
            <a:avLst>
              <a:gd name="adj1" fmla="val 46049"/>
              <a:gd name="adj2" fmla="val 105275"/>
              <a:gd name="adj3" fmla="val 53094"/>
              <a:gd name="adj4" fmla="val 118078"/>
              <a:gd name="adj5" fmla="val 71991"/>
              <a:gd name="adj6" fmla="val 1303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t>εκπαιδευτικοί</a:t>
            </a:r>
          </a:p>
        </p:txBody>
      </p:sp>
    </p:spTree>
    <p:extLst>
      <p:ext uri="{BB962C8B-B14F-4D97-AF65-F5344CB8AC3E}">
        <p14:creationId xmlns:p14="http://schemas.microsoft.com/office/powerpoint/2010/main" val="1625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71600" y="274637"/>
            <a:ext cx="6624736" cy="731123"/>
          </a:xfrm>
        </p:spPr>
        <p:txBody>
          <a:bodyPr>
            <a:normAutofit/>
          </a:bodyPr>
          <a:lstStyle/>
          <a:p>
            <a:pPr algn="ctr"/>
            <a:r>
              <a:rPr lang="el-GR" sz="3200" b="1" dirty="0"/>
              <a:t>Με τα λόγια των εκπαιδευτικών ...</a:t>
            </a:r>
          </a:p>
        </p:txBody>
      </p:sp>
      <p:pic>
        <p:nvPicPr>
          <p:cNvPr id="6" name="Θέση περιεχομένου 5"/>
          <p:cNvPicPr>
            <a:picLocks noGrp="1" noChangeAspect="1"/>
          </p:cNvPicPr>
          <p:nvPr>
            <p:ph idx="1"/>
          </p:nvPr>
        </p:nvPicPr>
        <p:blipFill>
          <a:blip r:embed="rId2"/>
          <a:stretch>
            <a:fillRect/>
          </a:stretch>
        </p:blipFill>
        <p:spPr>
          <a:xfrm>
            <a:off x="478730" y="1531426"/>
            <a:ext cx="7610475" cy="1457325"/>
          </a:xfrm>
          <a:prstGeom prst="rect">
            <a:avLst/>
          </a:prstGeom>
        </p:spPr>
      </p:pic>
      <p:pic>
        <p:nvPicPr>
          <p:cNvPr id="4" name="Εικόνα 3" descr="LOGO COMPAC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6165304"/>
            <a:ext cx="2656840" cy="4102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5907809"/>
            <a:ext cx="3312368" cy="667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Θέση υποσέλιδου 4"/>
          <p:cNvSpPr>
            <a:spLocks noGrp="1"/>
          </p:cNvSpPr>
          <p:nvPr>
            <p:ph type="ftr" sz="quarter" idx="11"/>
          </p:nvPr>
        </p:nvSpPr>
        <p:spPr/>
        <p:txBody>
          <a:bodyPr/>
          <a:lstStyle/>
          <a:p>
            <a:endParaRPr lang="el-GR">
              <a:solidFill>
                <a:srgbClr val="D4D2D0">
                  <a:shade val="50000"/>
                </a:srgbClr>
              </a:solidFill>
            </a:endParaRPr>
          </a:p>
        </p:txBody>
      </p:sp>
      <p:pic>
        <p:nvPicPr>
          <p:cNvPr id="9" name="Εικόνα 8"/>
          <p:cNvPicPr>
            <a:picLocks noChangeAspect="1"/>
          </p:cNvPicPr>
          <p:nvPr/>
        </p:nvPicPr>
        <p:blipFill>
          <a:blip r:embed="rId5"/>
          <a:stretch>
            <a:fillRect/>
          </a:stretch>
        </p:blipFill>
        <p:spPr>
          <a:xfrm>
            <a:off x="509213" y="3895801"/>
            <a:ext cx="7658100" cy="1276350"/>
          </a:xfrm>
          <a:prstGeom prst="rect">
            <a:avLst/>
          </a:prstGeom>
        </p:spPr>
      </p:pic>
      <p:sp>
        <p:nvSpPr>
          <p:cNvPr id="10" name="TextBox 9"/>
          <p:cNvSpPr txBox="1"/>
          <p:nvPr/>
        </p:nvSpPr>
        <p:spPr>
          <a:xfrm>
            <a:off x="2771800" y="3254495"/>
            <a:ext cx="2808312" cy="461665"/>
          </a:xfrm>
          <a:prstGeom prst="rect">
            <a:avLst/>
          </a:prstGeom>
          <a:noFill/>
        </p:spPr>
        <p:txBody>
          <a:bodyPr wrap="square" rtlCol="0">
            <a:spAutoFit/>
          </a:bodyPr>
          <a:lstStyle/>
          <a:p>
            <a:pPr algn="ctr"/>
            <a:r>
              <a:rPr lang="el-GR" sz="2400" b="1" dirty="0">
                <a:solidFill>
                  <a:schemeClr val="accent5">
                    <a:lumMod val="50000"/>
                  </a:schemeClr>
                </a:solidFill>
              </a:rPr>
              <a:t>αλλά</a:t>
            </a:r>
          </a:p>
        </p:txBody>
      </p:sp>
    </p:spTree>
    <p:extLst>
      <p:ext uri="{BB962C8B-B14F-4D97-AF65-F5344CB8AC3E}">
        <p14:creationId xmlns:p14="http://schemas.microsoft.com/office/powerpoint/2010/main" val="142008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7620000" cy="562074"/>
          </a:xfrm>
        </p:spPr>
        <p:txBody>
          <a:bodyPr>
            <a:normAutofit fontScale="90000"/>
          </a:bodyPr>
          <a:lstStyle/>
          <a:p>
            <a:pPr algn="ctr"/>
            <a:r>
              <a:rPr lang="el-GR" sz="3200" b="1" dirty="0"/>
              <a:t>Υποστηρικτικό Υλικό </a:t>
            </a:r>
          </a:p>
        </p:txBody>
      </p:sp>
      <p:sp>
        <p:nvSpPr>
          <p:cNvPr id="3" name="Θέση περιεχομένου 2"/>
          <p:cNvSpPr>
            <a:spLocks noGrp="1"/>
          </p:cNvSpPr>
          <p:nvPr>
            <p:ph idx="1"/>
          </p:nvPr>
        </p:nvSpPr>
        <p:spPr>
          <a:xfrm>
            <a:off x="457200" y="1124744"/>
            <a:ext cx="7923768" cy="5450770"/>
          </a:xfrm>
        </p:spPr>
        <p:txBody>
          <a:bodyPr>
            <a:normAutofit/>
          </a:bodyPr>
          <a:lstStyle/>
          <a:p>
            <a:pPr marL="114300" lvl="0" indent="0">
              <a:buNone/>
            </a:pPr>
            <a:r>
              <a:rPr lang="el-GR" b="1" dirty="0">
                <a:solidFill>
                  <a:schemeClr val="accent5">
                    <a:lumMod val="50000"/>
                  </a:schemeClr>
                </a:solidFill>
              </a:rPr>
              <a:t>Η πλειονότητα των εκπαιδευτικών υποστηρίζει ότι:</a:t>
            </a:r>
          </a:p>
          <a:p>
            <a:pPr lvl="0"/>
            <a:r>
              <a:rPr lang="el-GR" dirty="0"/>
              <a:t>ήταν πολύτιμο βοήθημα στην εφαρμογή της Π.Α. </a:t>
            </a:r>
          </a:p>
          <a:p>
            <a:pPr lvl="0"/>
            <a:r>
              <a:rPr lang="el-GR" dirty="0"/>
              <a:t>συνέβαλε στην κατανόηση του θεωρητικού πλαισίου και της αξιοποίησης των μεθόδων αξιολόγησης </a:t>
            </a:r>
          </a:p>
          <a:p>
            <a:pPr marL="114300" lvl="0" indent="0">
              <a:buNone/>
            </a:pPr>
            <a:endParaRPr lang="el-GR" dirty="0"/>
          </a:p>
        </p:txBody>
      </p:sp>
      <p:pic>
        <p:nvPicPr>
          <p:cNvPr id="4" name="Εικόνα 3" descr="LOGO COMPAC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6165304"/>
            <a:ext cx="2656840" cy="4102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5907809"/>
            <a:ext cx="3312368" cy="667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Θέση υποσέλιδου 4"/>
          <p:cNvSpPr>
            <a:spLocks noGrp="1"/>
          </p:cNvSpPr>
          <p:nvPr>
            <p:ph type="ftr" sz="quarter" idx="11"/>
          </p:nvPr>
        </p:nvSpPr>
        <p:spPr/>
        <p:txBody>
          <a:bodyPr/>
          <a:lstStyle/>
          <a:p>
            <a:endParaRPr lang="el-GR">
              <a:solidFill>
                <a:srgbClr val="D4D2D0">
                  <a:shade val="50000"/>
                </a:srgbClr>
              </a:solidFill>
            </a:endParaRPr>
          </a:p>
        </p:txBody>
      </p:sp>
      <p:sp>
        <p:nvSpPr>
          <p:cNvPr id="6" name="Rectangle: Rounded Corners 5">
            <a:extLst>
              <a:ext uri="{FF2B5EF4-FFF2-40B4-BE49-F238E27FC236}">
                <a16:creationId xmlns:a16="http://schemas.microsoft.com/office/drawing/2014/main" id="{55907A29-D74D-46BC-9034-0DA1135FAEF4}"/>
              </a:ext>
            </a:extLst>
          </p:cNvPr>
          <p:cNvSpPr/>
          <p:nvPr/>
        </p:nvSpPr>
        <p:spPr>
          <a:xfrm>
            <a:off x="3347864" y="3140968"/>
            <a:ext cx="4253407" cy="151216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l-GR" sz="2000" dirty="0"/>
              <a:t>προτείνουν την αναμόρφωσή του και τον εμπλουτισμό του με περισσότερα διδακτικά σενάρια</a:t>
            </a:r>
          </a:p>
        </p:txBody>
      </p:sp>
    </p:spTree>
    <p:extLst>
      <p:ext uri="{BB962C8B-B14F-4D97-AF65-F5344CB8AC3E}">
        <p14:creationId xmlns:p14="http://schemas.microsoft.com/office/powerpoint/2010/main" val="1534633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7620000" cy="634082"/>
          </a:xfrm>
        </p:spPr>
        <p:txBody>
          <a:bodyPr>
            <a:normAutofit/>
          </a:bodyPr>
          <a:lstStyle/>
          <a:p>
            <a:pPr algn="ctr"/>
            <a:r>
              <a:rPr lang="el-GR" sz="3200" b="1" dirty="0"/>
              <a:t>Κριτήρια </a:t>
            </a:r>
          </a:p>
        </p:txBody>
      </p:sp>
      <p:sp>
        <p:nvSpPr>
          <p:cNvPr id="3" name="Θέση περιεχομένου 2"/>
          <p:cNvSpPr>
            <a:spLocks noGrp="1"/>
          </p:cNvSpPr>
          <p:nvPr>
            <p:ph idx="1"/>
          </p:nvPr>
        </p:nvSpPr>
        <p:spPr>
          <a:xfrm>
            <a:off x="457200" y="1052736"/>
            <a:ext cx="7923768" cy="5040560"/>
          </a:xfrm>
        </p:spPr>
        <p:txBody>
          <a:bodyPr>
            <a:normAutofit/>
          </a:bodyPr>
          <a:lstStyle/>
          <a:p>
            <a:pPr marL="114300" lvl="0" indent="0">
              <a:buNone/>
            </a:pPr>
            <a:r>
              <a:rPr lang="el-GR" b="1" dirty="0">
                <a:solidFill>
                  <a:schemeClr val="accent5">
                    <a:lumMod val="50000"/>
                  </a:schemeClr>
                </a:solidFill>
              </a:rPr>
              <a:t>Οι εκπαιδευτικοί:</a:t>
            </a:r>
          </a:p>
          <a:p>
            <a:pPr lvl="0"/>
            <a:r>
              <a:rPr lang="el-GR" dirty="0"/>
              <a:t>αποτιμούν σε γενικές γραμμές </a:t>
            </a:r>
            <a:r>
              <a:rPr lang="el-GR" b="1" dirty="0">
                <a:solidFill>
                  <a:schemeClr val="accent5">
                    <a:lumMod val="50000"/>
                  </a:schemeClr>
                </a:solidFill>
              </a:rPr>
              <a:t>θετικά</a:t>
            </a:r>
            <a:r>
              <a:rPr lang="el-GR" dirty="0"/>
              <a:t> την </a:t>
            </a:r>
            <a:r>
              <a:rPr lang="el-GR" dirty="0" err="1"/>
              <a:t>καταλληλότητα</a:t>
            </a:r>
            <a:r>
              <a:rPr lang="el-GR" dirty="0"/>
              <a:t> των κριτηρίων </a:t>
            </a:r>
          </a:p>
          <a:p>
            <a:pPr lvl="0"/>
            <a:r>
              <a:rPr lang="el-GR" dirty="0"/>
              <a:t>επισημαίνουν όμως την αναγκαιότητα:</a:t>
            </a:r>
          </a:p>
          <a:p>
            <a:pPr lvl="0"/>
            <a:endParaRPr lang="el-GR" dirty="0"/>
          </a:p>
          <a:p>
            <a:pPr lvl="0"/>
            <a:endParaRPr lang="el-GR" dirty="0"/>
          </a:p>
        </p:txBody>
      </p:sp>
      <p:pic>
        <p:nvPicPr>
          <p:cNvPr id="4" name="Εικόνα 3" descr="LOGO COMPAC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6165304"/>
            <a:ext cx="2656840" cy="4102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5907809"/>
            <a:ext cx="3312368" cy="667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Rounded Corners 5">
            <a:extLst>
              <a:ext uri="{FF2B5EF4-FFF2-40B4-BE49-F238E27FC236}">
                <a16:creationId xmlns:a16="http://schemas.microsoft.com/office/drawing/2014/main" id="{D857FC0C-9EF3-498B-BAB5-A912D5D40474}"/>
              </a:ext>
            </a:extLst>
          </p:cNvPr>
          <p:cNvSpPr/>
          <p:nvPr/>
        </p:nvSpPr>
        <p:spPr>
          <a:xfrm>
            <a:off x="4160641" y="2942948"/>
            <a:ext cx="3916559" cy="136815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1"/>
            <a:r>
              <a:rPr lang="el-GR" dirty="0"/>
              <a:t>αναδιαμόρφωσης </a:t>
            </a:r>
          </a:p>
          <a:p>
            <a:pPr lvl="1"/>
            <a:r>
              <a:rPr lang="el-GR" dirty="0"/>
              <a:t>των γενικών κριτηρίων </a:t>
            </a:r>
          </a:p>
          <a:p>
            <a:pPr lvl="1"/>
            <a:r>
              <a:rPr lang="el-GR" dirty="0"/>
              <a:t>και των κριτηρίων ανά μάθημα </a:t>
            </a:r>
          </a:p>
          <a:p>
            <a:pPr lvl="1"/>
            <a:r>
              <a:rPr lang="el-GR" dirty="0"/>
              <a:t>(Δημοτικό &amp; Γυμνάσιο) </a:t>
            </a:r>
          </a:p>
        </p:txBody>
      </p:sp>
      <p:sp>
        <p:nvSpPr>
          <p:cNvPr id="7" name="Rectangle: Rounded Corners 6">
            <a:extLst>
              <a:ext uri="{FF2B5EF4-FFF2-40B4-BE49-F238E27FC236}">
                <a16:creationId xmlns:a16="http://schemas.microsoft.com/office/drawing/2014/main" id="{F9E9F96A-8508-4ABD-8472-7AB364AFD55B}"/>
              </a:ext>
            </a:extLst>
          </p:cNvPr>
          <p:cNvSpPr/>
          <p:nvPr/>
        </p:nvSpPr>
        <p:spPr>
          <a:xfrm>
            <a:off x="827584" y="2924944"/>
            <a:ext cx="3168352" cy="1368152"/>
          </a:xfrm>
          <a:prstGeom prst="roundRect">
            <a:avLst>
              <a:gd name="adj" fmla="val 11590"/>
            </a:avLst>
          </a:prstGeom>
        </p:spPr>
        <p:style>
          <a:lnRef idx="2">
            <a:schemeClr val="accent1"/>
          </a:lnRef>
          <a:fillRef idx="1">
            <a:schemeClr val="lt1"/>
          </a:fillRef>
          <a:effectRef idx="0">
            <a:schemeClr val="accent1"/>
          </a:effectRef>
          <a:fontRef idx="minor">
            <a:schemeClr val="dk1"/>
          </a:fontRef>
        </p:style>
        <p:txBody>
          <a:bodyPr rtlCol="0" anchor="ctr"/>
          <a:lstStyle/>
          <a:p>
            <a:pPr lvl="1" algn="ctr"/>
            <a:r>
              <a:rPr lang="el-GR" dirty="0"/>
              <a:t>εμπλουτισμού τους </a:t>
            </a:r>
          </a:p>
          <a:p>
            <a:pPr lvl="1" algn="ctr"/>
            <a:r>
              <a:rPr lang="el-GR" dirty="0"/>
              <a:t>σε συγκεκριμένους τομείς </a:t>
            </a:r>
          </a:p>
          <a:p>
            <a:pPr lvl="1" algn="ctr"/>
            <a:r>
              <a:rPr lang="el-GR" dirty="0"/>
              <a:t>(Νηπιαγωγείο)</a:t>
            </a:r>
          </a:p>
        </p:txBody>
      </p:sp>
    </p:spTree>
    <p:extLst>
      <p:ext uri="{BB962C8B-B14F-4D97-AF65-F5344CB8AC3E}">
        <p14:creationId xmlns:p14="http://schemas.microsoft.com/office/powerpoint/2010/main" val="65106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endParaRPr lang="el-GR" sz="3200" dirty="0"/>
          </a:p>
        </p:txBody>
      </p:sp>
      <p:sp>
        <p:nvSpPr>
          <p:cNvPr id="3" name="Θέση περιεχομένου 2"/>
          <p:cNvSpPr>
            <a:spLocks noGrp="1"/>
          </p:cNvSpPr>
          <p:nvPr>
            <p:ph idx="1"/>
          </p:nvPr>
        </p:nvSpPr>
        <p:spPr>
          <a:xfrm>
            <a:off x="457200" y="1600200"/>
            <a:ext cx="7923768" cy="4975314"/>
          </a:xfrm>
        </p:spPr>
        <p:txBody>
          <a:bodyPr>
            <a:normAutofit/>
          </a:bodyPr>
          <a:lstStyle/>
          <a:p>
            <a:pPr marL="114300" indent="0" algn="ctr">
              <a:lnSpc>
                <a:spcPct val="115000"/>
              </a:lnSpc>
              <a:spcAft>
                <a:spcPts val="1000"/>
              </a:spcAft>
              <a:buNone/>
            </a:pPr>
            <a:r>
              <a:rPr lang="el-GR" sz="2400" b="1" dirty="0">
                <a:latin typeface="Calibri" panose="020F0502020204030204" pitchFamily="34" charset="0"/>
                <a:ea typeface="Calibri" panose="020F0502020204030204" pitchFamily="34" charset="0"/>
                <a:cs typeface="Calibri" panose="020F0502020204030204" pitchFamily="34" charset="0"/>
              </a:rPr>
              <a:t>Επιχειρησιακό Πρόγραμμα «Ανάπτυξη Ανθρώπινου Δυναμικού, Εκπαίδευση και Δια Βίου Μάθηση»</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marL="114300" indent="0" algn="ctr">
              <a:lnSpc>
                <a:spcPct val="110000"/>
              </a:lnSpc>
              <a:spcAft>
                <a:spcPts val="1000"/>
              </a:spcAft>
              <a:buNone/>
            </a:pPr>
            <a:r>
              <a:rPr lang="el-GR" sz="2400" b="1" dirty="0">
                <a:latin typeface="Calibri" panose="020F0502020204030204" pitchFamily="34" charset="0"/>
                <a:ea typeface="Calibri" panose="020F0502020204030204" pitchFamily="34" charset="0"/>
                <a:cs typeface="Calibri" panose="020F0502020204030204" pitchFamily="34" charset="0"/>
              </a:rPr>
              <a:t>Πράξη: «Παρεμβάσεις επιμόρφωσης για την ενίσχυση </a:t>
            </a:r>
            <a:br>
              <a:rPr lang="el-GR" sz="2400" b="1" dirty="0">
                <a:latin typeface="Calibri" panose="020F0502020204030204" pitchFamily="34" charset="0"/>
                <a:ea typeface="Calibri" panose="020F0502020204030204" pitchFamily="34" charset="0"/>
                <a:cs typeface="Calibri" panose="020F0502020204030204" pitchFamily="34" charset="0"/>
              </a:rPr>
            </a:br>
            <a:r>
              <a:rPr lang="el-GR" sz="2400" b="1" dirty="0">
                <a:latin typeface="Calibri" panose="020F0502020204030204" pitchFamily="34" charset="0"/>
                <a:ea typeface="Calibri" panose="020F0502020204030204" pitchFamily="34" charset="0"/>
                <a:cs typeface="Calibri" panose="020F0502020204030204" pitchFamily="34" charset="0"/>
              </a:rPr>
              <a:t>των σχολικών δομών του εκπαιδευτικού συστήματος»</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marL="114300" indent="0" algn="ctr">
              <a:lnSpc>
                <a:spcPct val="110000"/>
              </a:lnSpc>
              <a:spcAft>
                <a:spcPts val="1000"/>
              </a:spcAft>
              <a:buNone/>
            </a:pPr>
            <a:r>
              <a:rPr lang="el-GR" sz="2400" b="1" dirty="0">
                <a:latin typeface="Calibri" panose="020F0502020204030204" pitchFamily="34" charset="0"/>
                <a:ea typeface="Calibri" panose="020F0502020204030204" pitchFamily="34" charset="0"/>
                <a:cs typeface="Calibri" panose="020F0502020204030204" pitchFamily="34" charset="0"/>
              </a:rPr>
              <a:t>Δράση 1: «Επιμόρφωση για την Εισαγωγή της Περιγραφικής Αξιολόγησης στην Υποχρεωτική Εκπαίδευση»</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marL="36576" indent="0">
              <a:buNone/>
            </a:pPr>
            <a:r>
              <a:rPr lang="el-GR" dirty="0"/>
              <a:t> </a:t>
            </a:r>
          </a:p>
          <a:p>
            <a:endParaRPr lang="el-GR" dirty="0"/>
          </a:p>
          <a:p>
            <a:endParaRPr lang="el-GR" dirty="0"/>
          </a:p>
        </p:txBody>
      </p:sp>
      <p:pic>
        <p:nvPicPr>
          <p:cNvPr id="4" name="Εικόνα 3" descr="LOGO COMPAC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6165304"/>
            <a:ext cx="2656840" cy="4102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5907809"/>
            <a:ext cx="3312368" cy="667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Θέση υποσέλιδου 4"/>
          <p:cNvSpPr>
            <a:spLocks noGrp="1"/>
          </p:cNvSpPr>
          <p:nvPr>
            <p:ph type="ftr" sz="quarter" idx="11"/>
          </p:nvPr>
        </p:nvSpPr>
        <p:spPr/>
        <p:txBody>
          <a:bodyPr/>
          <a:lstStyle/>
          <a:p>
            <a:endParaRPr lang="el-GR">
              <a:solidFill>
                <a:srgbClr val="D4D2D0">
                  <a:shade val="50000"/>
                </a:srgbClr>
              </a:solidFill>
            </a:endParaRPr>
          </a:p>
        </p:txBody>
      </p:sp>
    </p:spTree>
    <p:extLst>
      <p:ext uri="{BB962C8B-B14F-4D97-AF65-F5344CB8AC3E}">
        <p14:creationId xmlns:p14="http://schemas.microsoft.com/office/powerpoint/2010/main" val="2574336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7620000" cy="562074"/>
          </a:xfrm>
        </p:spPr>
        <p:txBody>
          <a:bodyPr>
            <a:normAutofit fontScale="90000"/>
          </a:bodyPr>
          <a:lstStyle/>
          <a:p>
            <a:pPr algn="ctr"/>
            <a:r>
              <a:rPr lang="el-GR" sz="3200" b="1" dirty="0"/>
              <a:t>Μέθοδοι συλλογής δεδομένων αξιολόγησης </a:t>
            </a:r>
          </a:p>
        </p:txBody>
      </p:sp>
      <p:pic>
        <p:nvPicPr>
          <p:cNvPr id="4" name="Εικόνα 3" descr="LOGO COMPAC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6165304"/>
            <a:ext cx="2656840" cy="4102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5907809"/>
            <a:ext cx="3312368" cy="667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Πίνακας 4"/>
          <p:cNvGraphicFramePr>
            <a:graphicFrameLocks noGrp="1"/>
          </p:cNvGraphicFramePr>
          <p:nvPr>
            <p:extLst>
              <p:ext uri="{D42A27DB-BD31-4B8C-83A1-F6EECF244321}">
                <p14:modId xmlns:p14="http://schemas.microsoft.com/office/powerpoint/2010/main" val="2189448121"/>
              </p:ext>
            </p:extLst>
          </p:nvPr>
        </p:nvGraphicFramePr>
        <p:xfrm>
          <a:off x="827584" y="836712"/>
          <a:ext cx="6984776" cy="4490720"/>
        </p:xfrm>
        <a:graphic>
          <a:graphicData uri="http://schemas.openxmlformats.org/drawingml/2006/table">
            <a:tbl>
              <a:tblPr firstRow="1" bandRow="1">
                <a:tableStyleId>{5C22544A-7EE6-4342-B048-85BDC9FD1C3A}</a:tableStyleId>
              </a:tblPr>
              <a:tblGrid>
                <a:gridCol w="3492388">
                  <a:extLst>
                    <a:ext uri="{9D8B030D-6E8A-4147-A177-3AD203B41FA5}">
                      <a16:colId xmlns:a16="http://schemas.microsoft.com/office/drawing/2014/main" val="969561019"/>
                    </a:ext>
                  </a:extLst>
                </a:gridCol>
                <a:gridCol w="3492388">
                  <a:extLst>
                    <a:ext uri="{9D8B030D-6E8A-4147-A177-3AD203B41FA5}">
                      <a16:colId xmlns:a16="http://schemas.microsoft.com/office/drawing/2014/main" val="4281071465"/>
                    </a:ext>
                  </a:extLst>
                </a:gridCol>
              </a:tblGrid>
              <a:tr h="370840">
                <a:tc gridSpan="2">
                  <a:txBody>
                    <a:bodyPr/>
                    <a:lstStyle/>
                    <a:p>
                      <a:pPr algn="ctr"/>
                      <a:r>
                        <a:rPr lang="el-GR" dirty="0"/>
                        <a:t>Σε όλες τις βαθμίδες </a:t>
                      </a:r>
                    </a:p>
                  </a:txBody>
                  <a:tcPr/>
                </a:tc>
                <a:tc hMerge="1">
                  <a:txBody>
                    <a:bodyPr/>
                    <a:lstStyle/>
                    <a:p>
                      <a:endParaRPr lang="el-GR" dirty="0"/>
                    </a:p>
                  </a:txBody>
                  <a:tcPr/>
                </a:tc>
                <a:extLst>
                  <a:ext uri="{0D108BD9-81ED-4DB2-BD59-A6C34878D82A}">
                    <a16:rowId xmlns:a16="http://schemas.microsoft.com/office/drawing/2014/main" val="1780744818"/>
                  </a:ext>
                </a:extLst>
              </a:tr>
              <a:tr h="370840">
                <a:tc>
                  <a:txBody>
                    <a:bodyPr/>
                    <a:lstStyle/>
                    <a:p>
                      <a:r>
                        <a:rPr lang="el-GR" baseline="0" dirty="0"/>
                        <a:t>η μέθοδος που αξιοποιήθηκε </a:t>
                      </a:r>
                      <a:r>
                        <a:rPr lang="el-GR" u="sng" baseline="0" dirty="0"/>
                        <a:t>περισσότερο</a:t>
                      </a:r>
                      <a:r>
                        <a:rPr lang="el-GR" baseline="0" dirty="0"/>
                        <a:t> και χαρακτηρίστηκε ως πιο αποτελεσματική </a:t>
                      </a:r>
                    </a:p>
                    <a:p>
                      <a:endParaRPr lang="el-GR" baseline="0" dirty="0"/>
                    </a:p>
                    <a:p>
                      <a:pPr algn="r"/>
                      <a:r>
                        <a:rPr lang="el-GR" baseline="0" dirty="0"/>
                        <a:t>η </a:t>
                      </a:r>
                      <a:r>
                        <a:rPr lang="el-GR" b="1" baseline="0" dirty="0"/>
                        <a:t>παρατήρηση</a:t>
                      </a:r>
                      <a:endParaRPr lang="el-GR" b="1" dirty="0"/>
                    </a:p>
                  </a:txBody>
                  <a:tcPr/>
                </a:tc>
                <a:tc>
                  <a:txBody>
                    <a:bodyPr/>
                    <a:lstStyle/>
                    <a:p>
                      <a:r>
                        <a:rPr lang="el-GR" baseline="0" dirty="0"/>
                        <a:t>η μέθοδος που αξιοποιήθηκε </a:t>
                      </a:r>
                      <a:r>
                        <a:rPr lang="el-GR" u="sng" baseline="0" dirty="0"/>
                        <a:t>λιγότερο</a:t>
                      </a:r>
                      <a:r>
                        <a:rPr lang="el-GR" baseline="0" dirty="0"/>
                        <a:t> και χαρακτηρίστηκε ως λιγότερο αποτελεσματική</a:t>
                      </a:r>
                    </a:p>
                    <a:p>
                      <a:endParaRPr lang="el-GR" baseline="0" dirty="0"/>
                    </a:p>
                    <a:p>
                      <a:endParaRPr lang="el-GR" baseline="0" dirty="0"/>
                    </a:p>
                    <a:p>
                      <a:pPr algn="r"/>
                      <a:r>
                        <a:rPr lang="el-GR" baseline="0" dirty="0"/>
                        <a:t>η </a:t>
                      </a:r>
                      <a:r>
                        <a:rPr lang="el-GR" b="1" baseline="0" dirty="0" err="1"/>
                        <a:t>ετεροαξιολόγηση</a:t>
                      </a:r>
                      <a:endParaRPr lang="el-GR" b="1" dirty="0"/>
                    </a:p>
                  </a:txBody>
                  <a:tcPr/>
                </a:tc>
                <a:extLst>
                  <a:ext uri="{0D108BD9-81ED-4DB2-BD59-A6C34878D82A}">
                    <a16:rowId xmlns:a16="http://schemas.microsoft.com/office/drawing/2014/main" val="66576058"/>
                  </a:ext>
                </a:extLst>
              </a:tr>
              <a:tr h="370840">
                <a:tc>
                  <a:txBody>
                    <a:bodyPr/>
                    <a:lstStyle/>
                    <a:p>
                      <a:pPr algn="ctr"/>
                      <a:r>
                        <a:rPr lang="el-GR" b="1" dirty="0"/>
                        <a:t>Στο Δημοτικό</a:t>
                      </a:r>
                    </a:p>
                  </a:txBody>
                  <a:tcPr/>
                </a:tc>
                <a:tc>
                  <a:txBody>
                    <a:bodyPr/>
                    <a:lstStyle/>
                    <a:p>
                      <a:pPr algn="ctr"/>
                      <a:r>
                        <a:rPr lang="el-GR" b="1" dirty="0"/>
                        <a:t>Στο Γυμνάσιο</a:t>
                      </a:r>
                    </a:p>
                  </a:txBody>
                  <a:tcPr/>
                </a:tc>
                <a:extLst>
                  <a:ext uri="{0D108BD9-81ED-4DB2-BD59-A6C34878D82A}">
                    <a16:rowId xmlns:a16="http://schemas.microsoft.com/office/drawing/2014/main" val="2593512883"/>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l-GR" b="1" dirty="0"/>
                        <a:t>ερωτήσεις</a:t>
                      </a:r>
                      <a:r>
                        <a:rPr lang="el-GR" dirty="0"/>
                        <a:t> και </a:t>
                      </a:r>
                      <a:r>
                        <a:rPr lang="el-GR" b="1" dirty="0"/>
                        <a:t>συζητήσεις</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dirty="0"/>
                        <a:t>για την αξιολόγηση </a:t>
                      </a:r>
                      <a:r>
                        <a:rPr lang="el-GR" u="sng" dirty="0"/>
                        <a:t>της μάθησης </a:t>
                      </a:r>
                      <a:r>
                        <a:rPr lang="el-GR" dirty="0"/>
                        <a:t>(αποτελέσματα της μάθησης) και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dirty="0"/>
                        <a:t>για την αξιολόγηση </a:t>
                      </a:r>
                      <a:r>
                        <a:rPr lang="el-GR" u="sng" dirty="0"/>
                        <a:t>για τη μάθηση </a:t>
                      </a:r>
                      <a:r>
                        <a:rPr lang="el-GR" dirty="0"/>
                        <a:t>(διαδικασία της μάθησης)</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l-GR" b="1" dirty="0"/>
                        <a:t>εργασίες/ γραπτές δοκιμασίες</a:t>
                      </a:r>
                      <a:r>
                        <a:rPr lang="el-GR" dirty="0"/>
                        <a:t>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l-GR" b="1" dirty="0"/>
                        <a:t>συζητήσεις</a:t>
                      </a:r>
                      <a:r>
                        <a:rPr lang="el-GR" dirty="0"/>
                        <a:t>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l-GR" b="1" dirty="0" err="1"/>
                        <a:t>αυτοαξιολόγηση</a:t>
                      </a:r>
                      <a:r>
                        <a:rPr lang="el-GR" b="1" dirty="0"/>
                        <a:t> (</a:t>
                      </a:r>
                      <a:r>
                        <a:rPr lang="el-GR" dirty="0"/>
                        <a:t>σε μικρότερη συχνότητα)</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l-GR" b="1" dirty="0"/>
                        <a:t>οργανωμένες δραστηριότητες</a:t>
                      </a:r>
                      <a:endParaRPr lang="el-GR" dirty="0"/>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l-GR" b="1" dirty="0"/>
                        <a:t>ατομικός φάκελος</a:t>
                      </a:r>
                      <a:endParaRPr lang="el-GR" dirty="0"/>
                    </a:p>
                    <a:p>
                      <a:pPr marL="285750" indent="-285750">
                        <a:buFont typeface="Wingdings" panose="05000000000000000000" pitchFamily="2" charset="2"/>
                        <a:buChar char="q"/>
                      </a:pPr>
                      <a:endParaRPr lang="el-GR" dirty="0"/>
                    </a:p>
                  </a:txBody>
                  <a:tcPr/>
                </a:tc>
                <a:extLst>
                  <a:ext uri="{0D108BD9-81ED-4DB2-BD59-A6C34878D82A}">
                    <a16:rowId xmlns:a16="http://schemas.microsoft.com/office/drawing/2014/main" val="531017804"/>
                  </a:ext>
                </a:extLst>
              </a:tr>
            </a:tbl>
          </a:graphicData>
        </a:graphic>
      </p:graphicFrame>
      <p:sp>
        <p:nvSpPr>
          <p:cNvPr id="6" name="Κάτω βέλος 5"/>
          <p:cNvSpPr/>
          <p:nvPr/>
        </p:nvSpPr>
        <p:spPr>
          <a:xfrm>
            <a:off x="3419872" y="1997744"/>
            <a:ext cx="216024" cy="36004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Κάτω βέλος 7"/>
          <p:cNvSpPr/>
          <p:nvPr/>
        </p:nvSpPr>
        <p:spPr>
          <a:xfrm>
            <a:off x="6944536" y="2011490"/>
            <a:ext cx="216024" cy="36004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1268379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3898776" cy="562074"/>
          </a:xfrm>
        </p:spPr>
        <p:txBody>
          <a:bodyPr>
            <a:normAutofit fontScale="90000"/>
          </a:bodyPr>
          <a:lstStyle/>
          <a:p>
            <a:pPr algn="ctr"/>
            <a:r>
              <a:rPr lang="el-GR" sz="3200" b="1" dirty="0"/>
              <a:t>Έκθεση Προόδου </a:t>
            </a:r>
          </a:p>
        </p:txBody>
      </p:sp>
      <p:sp>
        <p:nvSpPr>
          <p:cNvPr id="3" name="Θέση περιεχομένου 2"/>
          <p:cNvSpPr>
            <a:spLocks noGrp="1"/>
          </p:cNvSpPr>
          <p:nvPr>
            <p:ph idx="1"/>
          </p:nvPr>
        </p:nvSpPr>
        <p:spPr>
          <a:xfrm>
            <a:off x="482846" y="955643"/>
            <a:ext cx="7923768" cy="5306754"/>
          </a:xfrm>
        </p:spPr>
        <p:txBody>
          <a:bodyPr>
            <a:normAutofit/>
          </a:bodyPr>
          <a:lstStyle/>
          <a:p>
            <a:pPr marL="114300" lvl="0" indent="0">
              <a:buNone/>
            </a:pPr>
            <a:r>
              <a:rPr lang="el-GR" b="1" dirty="0"/>
              <a:t>Η πλειονότητα των εκπαιδευτικών</a:t>
            </a:r>
            <a:r>
              <a:rPr lang="el-GR" dirty="0"/>
              <a:t>:</a:t>
            </a:r>
          </a:p>
          <a:p>
            <a:pPr lvl="0"/>
            <a:r>
              <a:rPr lang="el-GR" dirty="0"/>
              <a:t>την θεωρεί αναγκαία για την αξιολόγηση της μάθησης και της ανάπτυξης</a:t>
            </a:r>
          </a:p>
          <a:p>
            <a:pPr lvl="0"/>
            <a:r>
              <a:rPr lang="el-GR" dirty="0"/>
              <a:t>αξιολογεί θετικά τη λειτουργικότητα του εντύπου </a:t>
            </a:r>
          </a:p>
          <a:p>
            <a:pPr lvl="0"/>
            <a:r>
              <a:rPr lang="el-GR" dirty="0"/>
              <a:t>θεωρεί ότι μπορεί να βοηθήσει τους γονείς/κηδεμόνες να ενημερωθούν για την πρόοδο του παιδιού τους</a:t>
            </a:r>
          </a:p>
          <a:p>
            <a:pPr lvl="0"/>
            <a:r>
              <a:rPr lang="el-GR" dirty="0"/>
              <a:t>θεωρεί τη σύνταξή της μία από τις σημαντικότερες δυσκολίες που αντιμετώπισαν (εξωδιδακτικός χρόνος - ανεπαρκής υποστήριξη για την αξιοποίηση των αξιολογικών δεδομένων και τη διατύπωση των αξιολογικών κρίσεων) </a:t>
            </a:r>
          </a:p>
          <a:p>
            <a:pPr marL="114300" lvl="0" indent="0">
              <a:buNone/>
            </a:pPr>
            <a:r>
              <a:rPr lang="el-GR" b="1" dirty="0"/>
              <a:t>Ένας αριθμός εκπαιδευτικών </a:t>
            </a:r>
            <a:r>
              <a:rPr lang="el-GR" dirty="0"/>
              <a:t>προτείνει την αντικατάσταση της περιγραφικής μορφής έκφρασης της αξιολογικής κρίσης (ελεύθερο κείμενο) από διαβαθμισμένες κλίμακες και την επίδοση της Έκθεσης μόνο στο τέλος της σχολικής χρονιάς.  </a:t>
            </a:r>
          </a:p>
        </p:txBody>
      </p:sp>
      <p:pic>
        <p:nvPicPr>
          <p:cNvPr id="4" name="Εικόνα 3" descr="LOGO COMPAC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6165304"/>
            <a:ext cx="2656840" cy="4102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5907809"/>
            <a:ext cx="3312368" cy="667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Θέση υποσέλιδου 4"/>
          <p:cNvSpPr>
            <a:spLocks noGrp="1"/>
          </p:cNvSpPr>
          <p:nvPr>
            <p:ph type="ftr" sz="quarter" idx="11"/>
          </p:nvPr>
        </p:nvSpPr>
        <p:spPr/>
        <p:txBody>
          <a:bodyPr/>
          <a:lstStyle/>
          <a:p>
            <a:endParaRPr lang="el-GR">
              <a:solidFill>
                <a:srgbClr val="D4D2D0">
                  <a:shade val="50000"/>
                </a:srgbClr>
              </a:solidFill>
            </a:endParaRPr>
          </a:p>
        </p:txBody>
      </p:sp>
      <p:sp>
        <p:nvSpPr>
          <p:cNvPr id="6" name="Callout: Line with Border and Accent Bar 5">
            <a:extLst>
              <a:ext uri="{FF2B5EF4-FFF2-40B4-BE49-F238E27FC236}">
                <a16:creationId xmlns:a16="http://schemas.microsoft.com/office/drawing/2014/main" id="{D553F880-717F-4E04-BBE2-58D4FCD33851}"/>
              </a:ext>
            </a:extLst>
          </p:cNvPr>
          <p:cNvSpPr/>
          <p:nvPr/>
        </p:nvSpPr>
        <p:spPr>
          <a:xfrm>
            <a:off x="5724128" y="221397"/>
            <a:ext cx="2304256" cy="842258"/>
          </a:xfrm>
          <a:prstGeom prst="accen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a:t>Νηπιαγωγείο</a:t>
            </a:r>
            <a:endParaRPr lang="el-GR" sz="2800" dirty="0"/>
          </a:p>
        </p:txBody>
      </p:sp>
    </p:spTree>
    <p:extLst>
      <p:ext uri="{BB962C8B-B14F-4D97-AF65-F5344CB8AC3E}">
        <p14:creationId xmlns:p14="http://schemas.microsoft.com/office/powerpoint/2010/main" val="2020568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5050904" cy="634082"/>
          </a:xfrm>
        </p:spPr>
        <p:txBody>
          <a:bodyPr>
            <a:normAutofit/>
          </a:bodyPr>
          <a:lstStyle/>
          <a:p>
            <a:pPr algn="ctr"/>
            <a:r>
              <a:rPr lang="el-GR" sz="3200" b="1" dirty="0"/>
              <a:t>Έκθεση Προόδου </a:t>
            </a:r>
          </a:p>
        </p:txBody>
      </p:sp>
      <p:sp>
        <p:nvSpPr>
          <p:cNvPr id="3" name="Θέση περιεχομένου 2"/>
          <p:cNvSpPr>
            <a:spLocks noGrp="1"/>
          </p:cNvSpPr>
          <p:nvPr>
            <p:ph idx="1"/>
          </p:nvPr>
        </p:nvSpPr>
        <p:spPr>
          <a:xfrm>
            <a:off x="457200" y="1470251"/>
            <a:ext cx="7923768" cy="5522778"/>
          </a:xfrm>
        </p:spPr>
        <p:txBody>
          <a:bodyPr>
            <a:normAutofit/>
          </a:bodyPr>
          <a:lstStyle/>
          <a:p>
            <a:pPr lvl="0"/>
            <a:r>
              <a:rPr lang="el-GR" b="1" dirty="0"/>
              <a:t>Η πλειονότητα των εκπαιδευτικών </a:t>
            </a:r>
            <a:r>
              <a:rPr lang="el-GR" dirty="0"/>
              <a:t>κρίνει </a:t>
            </a:r>
            <a:r>
              <a:rPr lang="el-GR" b="1" dirty="0"/>
              <a:t>θετικά</a:t>
            </a:r>
            <a:r>
              <a:rPr lang="el-GR" dirty="0"/>
              <a:t> τη λειτουργικότητα του εντύπου</a:t>
            </a:r>
          </a:p>
          <a:p>
            <a:pPr lvl="0"/>
            <a:r>
              <a:rPr lang="el-GR" dirty="0"/>
              <a:t>Ένα σημαντικό ποσοστό εκφράζει επιφυλάξεις - κυρίως όσον αφορά τη </a:t>
            </a:r>
            <a:r>
              <a:rPr lang="el-GR" u="sng" dirty="0"/>
              <a:t>μορφή</a:t>
            </a:r>
            <a:r>
              <a:rPr lang="el-GR" dirty="0"/>
              <a:t> του και σε μικρότερο βαθμό ως προς τη </a:t>
            </a:r>
            <a:r>
              <a:rPr lang="el-GR" u="sng" dirty="0"/>
              <a:t>δομή</a:t>
            </a:r>
            <a:r>
              <a:rPr lang="el-GR" dirty="0"/>
              <a:t> και το </a:t>
            </a:r>
            <a:r>
              <a:rPr lang="el-GR" u="sng" dirty="0"/>
              <a:t>περιεχόμενό</a:t>
            </a:r>
            <a:r>
              <a:rPr lang="el-GR" dirty="0"/>
              <a:t> του</a:t>
            </a:r>
          </a:p>
          <a:p>
            <a:pPr lvl="0"/>
            <a:r>
              <a:rPr lang="el-GR" dirty="0"/>
              <a:t>Απαραίτητες θεωρούνται οι προσαρμογές του εντύπου όσον αφορά τη συμπλήρωσή του σε συνεργασία με τους/τις εκπαιδευτικούς που διδάσκουν στο τμήμα ή τη συμπλήρωσή του από εκπαιδευτικούς που διδάσκουν ολιγόωρα μαθήματα </a:t>
            </a:r>
          </a:p>
        </p:txBody>
      </p:sp>
      <p:pic>
        <p:nvPicPr>
          <p:cNvPr id="4" name="Εικόνα 3" descr="LOGO COMPAC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6165304"/>
            <a:ext cx="2656840" cy="4102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5907809"/>
            <a:ext cx="3312368" cy="667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Θέση υποσέλιδου 4"/>
          <p:cNvSpPr>
            <a:spLocks noGrp="1"/>
          </p:cNvSpPr>
          <p:nvPr>
            <p:ph type="ftr" sz="quarter" idx="11"/>
          </p:nvPr>
        </p:nvSpPr>
        <p:spPr/>
        <p:txBody>
          <a:bodyPr/>
          <a:lstStyle/>
          <a:p>
            <a:endParaRPr lang="el-GR" dirty="0">
              <a:solidFill>
                <a:srgbClr val="D4D2D0">
                  <a:shade val="50000"/>
                </a:srgbClr>
              </a:solidFill>
            </a:endParaRPr>
          </a:p>
        </p:txBody>
      </p:sp>
      <p:sp>
        <p:nvSpPr>
          <p:cNvPr id="7" name="Callout: Line with Border and Accent Bar 6">
            <a:extLst>
              <a:ext uri="{FF2B5EF4-FFF2-40B4-BE49-F238E27FC236}">
                <a16:creationId xmlns:a16="http://schemas.microsoft.com/office/drawing/2014/main" id="{A62B6C26-171C-4B66-8303-D1B60F5FA6F1}"/>
              </a:ext>
            </a:extLst>
          </p:cNvPr>
          <p:cNvSpPr/>
          <p:nvPr/>
        </p:nvSpPr>
        <p:spPr>
          <a:xfrm>
            <a:off x="6076712" y="170550"/>
            <a:ext cx="2304256" cy="842258"/>
          </a:xfrm>
          <a:prstGeom prst="accen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a:t>Δημοτικό</a:t>
            </a:r>
            <a:endParaRPr lang="el-GR" sz="2800" dirty="0"/>
          </a:p>
        </p:txBody>
      </p:sp>
    </p:spTree>
    <p:extLst>
      <p:ext uri="{BB962C8B-B14F-4D97-AF65-F5344CB8AC3E}">
        <p14:creationId xmlns:p14="http://schemas.microsoft.com/office/powerpoint/2010/main" val="27778036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4690864" cy="634082"/>
          </a:xfrm>
        </p:spPr>
        <p:txBody>
          <a:bodyPr>
            <a:normAutofit/>
          </a:bodyPr>
          <a:lstStyle/>
          <a:p>
            <a:pPr algn="ctr"/>
            <a:r>
              <a:rPr lang="el-GR" sz="3200" b="1" dirty="0"/>
              <a:t>Έκθεση Προόδου </a:t>
            </a:r>
          </a:p>
        </p:txBody>
      </p:sp>
      <p:sp>
        <p:nvSpPr>
          <p:cNvPr id="3" name="Θέση περιεχομένου 2"/>
          <p:cNvSpPr>
            <a:spLocks noGrp="1"/>
          </p:cNvSpPr>
          <p:nvPr>
            <p:ph idx="1"/>
          </p:nvPr>
        </p:nvSpPr>
        <p:spPr>
          <a:xfrm>
            <a:off x="305316" y="1412775"/>
            <a:ext cx="7923768" cy="4633835"/>
          </a:xfrm>
        </p:spPr>
        <p:txBody>
          <a:bodyPr>
            <a:normAutofit/>
          </a:bodyPr>
          <a:lstStyle/>
          <a:p>
            <a:pPr marL="114300" lvl="0" indent="0">
              <a:buNone/>
            </a:pPr>
            <a:r>
              <a:rPr lang="el-GR" b="1" dirty="0"/>
              <a:t>Η πλειονότητα των εκπαιδευτικών θεωρεί ότι μπορεί να βοηθήσει:</a:t>
            </a:r>
          </a:p>
          <a:p>
            <a:pPr lvl="0"/>
            <a:r>
              <a:rPr lang="el-GR" dirty="0"/>
              <a:t>στην αξιολόγηση της μάθησης και της ανάπτυξης των μαθητών/-τριών και </a:t>
            </a:r>
          </a:p>
          <a:p>
            <a:pPr lvl="0"/>
            <a:r>
              <a:rPr lang="el-GR" dirty="0"/>
              <a:t>στη συνεργασία με τους γονείς/κηδεμόνες τους </a:t>
            </a:r>
          </a:p>
        </p:txBody>
      </p:sp>
      <p:pic>
        <p:nvPicPr>
          <p:cNvPr id="4" name="Εικόνα 3" descr="LOGO COMPAC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6165304"/>
            <a:ext cx="2656840" cy="4102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5907809"/>
            <a:ext cx="3312368" cy="667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Θέση υποσέλιδου 4"/>
          <p:cNvSpPr>
            <a:spLocks noGrp="1"/>
          </p:cNvSpPr>
          <p:nvPr>
            <p:ph type="ftr" sz="quarter" idx="11"/>
          </p:nvPr>
        </p:nvSpPr>
        <p:spPr/>
        <p:txBody>
          <a:bodyPr/>
          <a:lstStyle/>
          <a:p>
            <a:endParaRPr lang="el-GR">
              <a:solidFill>
                <a:srgbClr val="D4D2D0">
                  <a:shade val="50000"/>
                </a:srgbClr>
              </a:solidFill>
            </a:endParaRPr>
          </a:p>
        </p:txBody>
      </p:sp>
      <p:sp>
        <p:nvSpPr>
          <p:cNvPr id="7" name="Callout: Line with Border and Accent Bar 6">
            <a:extLst>
              <a:ext uri="{FF2B5EF4-FFF2-40B4-BE49-F238E27FC236}">
                <a16:creationId xmlns:a16="http://schemas.microsoft.com/office/drawing/2014/main" id="{5E363704-BD45-49E5-8F5B-18A6F13541A8}"/>
              </a:ext>
            </a:extLst>
          </p:cNvPr>
          <p:cNvSpPr/>
          <p:nvPr/>
        </p:nvSpPr>
        <p:spPr>
          <a:xfrm>
            <a:off x="6076712" y="170550"/>
            <a:ext cx="2304256" cy="842258"/>
          </a:xfrm>
          <a:prstGeom prst="accen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a:t>Γυμνάσιο</a:t>
            </a:r>
            <a:endParaRPr lang="el-GR" sz="2800" dirty="0"/>
          </a:p>
        </p:txBody>
      </p:sp>
      <p:sp>
        <p:nvSpPr>
          <p:cNvPr id="8" name="Oval 7">
            <a:extLst>
              <a:ext uri="{FF2B5EF4-FFF2-40B4-BE49-F238E27FC236}">
                <a16:creationId xmlns:a16="http://schemas.microsoft.com/office/drawing/2014/main" id="{6EA404F9-33E3-48A3-AA11-04BF2B4C3841}"/>
              </a:ext>
            </a:extLst>
          </p:cNvPr>
          <p:cNvSpPr/>
          <p:nvPr/>
        </p:nvSpPr>
        <p:spPr>
          <a:xfrm>
            <a:off x="3635896" y="3796234"/>
            <a:ext cx="3240360" cy="136815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l-GR" sz="2000" dirty="0"/>
              <a:t>προτείνει την απλοποίηση και «τυποποίησή» της</a:t>
            </a:r>
          </a:p>
          <a:p>
            <a:pPr algn="ctr"/>
            <a:endParaRPr lang="el-GR" dirty="0"/>
          </a:p>
        </p:txBody>
      </p:sp>
    </p:spTree>
    <p:extLst>
      <p:ext uri="{BB962C8B-B14F-4D97-AF65-F5344CB8AC3E}">
        <p14:creationId xmlns:p14="http://schemas.microsoft.com/office/powerpoint/2010/main" val="39396707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2671" y="473161"/>
            <a:ext cx="6563072" cy="634082"/>
          </a:xfrm>
        </p:spPr>
        <p:txBody>
          <a:bodyPr>
            <a:normAutofit/>
          </a:bodyPr>
          <a:lstStyle/>
          <a:p>
            <a:pPr algn="ctr"/>
            <a:r>
              <a:rPr lang="el-GR" sz="3200" b="1" dirty="0"/>
              <a:t>Δυσκολίες στην εφαρμογή της Π.Α.</a:t>
            </a:r>
          </a:p>
        </p:txBody>
      </p:sp>
      <p:sp>
        <p:nvSpPr>
          <p:cNvPr id="3" name="Θέση περιεχομένου 2"/>
          <p:cNvSpPr>
            <a:spLocks noGrp="1"/>
          </p:cNvSpPr>
          <p:nvPr>
            <p:ph idx="1"/>
          </p:nvPr>
        </p:nvSpPr>
        <p:spPr>
          <a:xfrm>
            <a:off x="457200" y="2492896"/>
            <a:ext cx="7923768" cy="2474846"/>
          </a:xfrm>
        </p:spPr>
        <p:txBody>
          <a:bodyPr>
            <a:normAutofit/>
          </a:bodyPr>
          <a:lstStyle/>
          <a:p>
            <a:pPr lvl="0"/>
            <a:r>
              <a:rPr lang="el-GR" dirty="0"/>
              <a:t>ο απαιτούμενος εξωδιδακτικός χρόνος </a:t>
            </a:r>
          </a:p>
          <a:p>
            <a:r>
              <a:rPr lang="el-GR" dirty="0"/>
              <a:t>η συλλογή και καταγραφή δεδομένων κατά την ώρα της διδασκαλίας </a:t>
            </a:r>
          </a:p>
          <a:p>
            <a:r>
              <a:rPr lang="el-GR" dirty="0"/>
              <a:t>η ανάλυση και ερμηνεία των δεδομένων </a:t>
            </a:r>
          </a:p>
          <a:p>
            <a:pPr lvl="0"/>
            <a:r>
              <a:rPr lang="el-GR" dirty="0"/>
              <a:t>η σύνταξη της Έκθεσης Προόδου (ιδιαίτερα στο Γυμνάσιο)</a:t>
            </a:r>
          </a:p>
          <a:p>
            <a:pPr lvl="0"/>
            <a:endParaRPr lang="el-GR" dirty="0"/>
          </a:p>
        </p:txBody>
      </p:sp>
      <p:pic>
        <p:nvPicPr>
          <p:cNvPr id="4" name="Εικόνα 3" descr="LOGO COMPAC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6165304"/>
            <a:ext cx="2656840" cy="4102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5907809"/>
            <a:ext cx="3312368" cy="667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llout: Line with Border and Accent Bar 4">
            <a:extLst>
              <a:ext uri="{FF2B5EF4-FFF2-40B4-BE49-F238E27FC236}">
                <a16:creationId xmlns:a16="http://schemas.microsoft.com/office/drawing/2014/main" id="{21255452-7368-48E2-9195-37E9AE7B14FC}"/>
              </a:ext>
            </a:extLst>
          </p:cNvPr>
          <p:cNvSpPr/>
          <p:nvPr/>
        </p:nvSpPr>
        <p:spPr>
          <a:xfrm>
            <a:off x="6660232" y="1126598"/>
            <a:ext cx="2016224" cy="1048810"/>
          </a:xfrm>
          <a:prstGeom prst="accentBorderCallout1">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l-GR" sz="2400" b="1" dirty="0"/>
              <a:t>Σε όλες τις βαθμίδες</a:t>
            </a:r>
          </a:p>
          <a:p>
            <a:pPr algn="ctr"/>
            <a:endParaRPr lang="el-GR" dirty="0"/>
          </a:p>
        </p:txBody>
      </p:sp>
    </p:spTree>
    <p:extLst>
      <p:ext uri="{BB962C8B-B14F-4D97-AF65-F5344CB8AC3E}">
        <p14:creationId xmlns:p14="http://schemas.microsoft.com/office/powerpoint/2010/main" val="2047868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7620000" cy="634082"/>
          </a:xfrm>
        </p:spPr>
        <p:txBody>
          <a:bodyPr>
            <a:normAutofit/>
          </a:bodyPr>
          <a:lstStyle/>
          <a:p>
            <a:pPr algn="ctr"/>
            <a:r>
              <a:rPr lang="el-GR" sz="3200" b="1" dirty="0"/>
              <a:t>Γυμνάσιο </a:t>
            </a:r>
          </a:p>
        </p:txBody>
      </p:sp>
      <p:sp>
        <p:nvSpPr>
          <p:cNvPr id="3" name="Θέση περιεχομένου 2"/>
          <p:cNvSpPr>
            <a:spLocks noGrp="1"/>
          </p:cNvSpPr>
          <p:nvPr>
            <p:ph idx="1"/>
          </p:nvPr>
        </p:nvSpPr>
        <p:spPr>
          <a:xfrm>
            <a:off x="457200" y="894925"/>
            <a:ext cx="7923768" cy="5522778"/>
          </a:xfrm>
        </p:spPr>
        <p:txBody>
          <a:bodyPr>
            <a:normAutofit/>
          </a:bodyPr>
          <a:lstStyle/>
          <a:p>
            <a:pPr lvl="0"/>
            <a:r>
              <a:rPr lang="el-GR" dirty="0"/>
              <a:t>Αναδεικνύεται μια </a:t>
            </a:r>
            <a:r>
              <a:rPr lang="el-GR" u="sng" dirty="0"/>
              <a:t>παραδοσιακή αντίληψη</a:t>
            </a:r>
            <a:r>
              <a:rPr lang="el-GR" dirty="0"/>
              <a:t> για την εκπαιδευτική διαδικασία - χρειάζονται παραδείγματα που θα τους καθοδηγήσουν τόσο για τους τρόπους εφαρμογής της περιγραφικής αξιολόγησης όσο και για τους τρόπους σύνταξης της Έκθεσης Προόδου. </a:t>
            </a:r>
          </a:p>
          <a:p>
            <a:pPr lvl="0"/>
            <a:r>
              <a:rPr lang="el-GR" dirty="0"/>
              <a:t>Επισημαίνουν τα σοβαρά προσκόμματα που δημιουργούν:</a:t>
            </a:r>
          </a:p>
          <a:p>
            <a:pPr lvl="1"/>
            <a:r>
              <a:rPr lang="el-GR" dirty="0"/>
              <a:t>ο </a:t>
            </a:r>
            <a:r>
              <a:rPr lang="el-GR" u="sng" dirty="0" err="1"/>
              <a:t>υλοκεντρικός</a:t>
            </a:r>
            <a:r>
              <a:rPr lang="el-GR" u="sng" dirty="0"/>
              <a:t> προσανατολισμός</a:t>
            </a:r>
            <a:r>
              <a:rPr lang="el-GR" dirty="0"/>
              <a:t> και η οργάνωση της εκπαιδευτικής διαδικασίας, που δεν επιτρέπει αξιοποίηση εναλλακτικών μορφών διδασκαλίας και αξιολόγησης </a:t>
            </a:r>
          </a:p>
          <a:p>
            <a:pPr lvl="1"/>
            <a:r>
              <a:rPr lang="el-GR" dirty="0"/>
              <a:t>τα </a:t>
            </a:r>
            <a:r>
              <a:rPr lang="el-GR" u="sng" dirty="0"/>
              <a:t>πολλά αντικείμενα </a:t>
            </a:r>
            <a:r>
              <a:rPr lang="el-GR" dirty="0"/>
              <a:t>και η αναλογία εκπαιδευτικού-μαθητών</a:t>
            </a:r>
          </a:p>
          <a:p>
            <a:pPr lvl="1"/>
            <a:r>
              <a:rPr lang="el-GR" dirty="0"/>
              <a:t>οι δυσκολίες για εκπαιδευτικούς που διδάσκουν </a:t>
            </a:r>
            <a:r>
              <a:rPr lang="el-GR" u="sng" dirty="0" err="1"/>
              <a:t>μονόωρα</a:t>
            </a:r>
            <a:r>
              <a:rPr lang="el-GR" u="sng" dirty="0"/>
              <a:t> μαθήματα </a:t>
            </a:r>
            <a:r>
              <a:rPr lang="el-GR" dirty="0"/>
              <a:t>ή μετακινούνται σε διαφορετικά σχολεία. </a:t>
            </a:r>
          </a:p>
          <a:p>
            <a:pPr lvl="0"/>
            <a:r>
              <a:rPr lang="el-GR" dirty="0"/>
              <a:t>Δεν αρκεί η αναμόρφωση του αξιολογικού πλαισίου - </a:t>
            </a:r>
            <a:r>
              <a:rPr lang="el-GR" b="1" dirty="0">
                <a:solidFill>
                  <a:schemeClr val="accent5">
                    <a:lumMod val="50000"/>
                  </a:schemeClr>
                </a:solidFill>
              </a:rPr>
              <a:t>απαιτούνται αλλαγές στα Α.Π. και στο πλαίσιο εφαρμογής τους</a:t>
            </a:r>
            <a:r>
              <a:rPr lang="el-GR" dirty="0"/>
              <a:t>. </a:t>
            </a:r>
          </a:p>
        </p:txBody>
      </p:sp>
      <p:pic>
        <p:nvPicPr>
          <p:cNvPr id="4" name="Εικόνα 3" descr="LOGO COMPAC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6165304"/>
            <a:ext cx="2656840" cy="4102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5907809"/>
            <a:ext cx="3312368" cy="667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34602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7620000" cy="634082"/>
          </a:xfrm>
        </p:spPr>
        <p:txBody>
          <a:bodyPr>
            <a:noAutofit/>
          </a:bodyPr>
          <a:lstStyle/>
          <a:p>
            <a:pPr algn="ctr"/>
            <a:r>
              <a:rPr lang="el-GR" sz="3200" b="1" dirty="0"/>
              <a:t>Σ</a:t>
            </a:r>
            <a:r>
              <a:rPr lang="el-GR" sz="3200" b="1" dirty="0" smtClean="0"/>
              <a:t>χολικές </a:t>
            </a:r>
            <a:r>
              <a:rPr lang="el-GR" sz="3200" b="1" dirty="0"/>
              <a:t>μονάδες ειδικής αγωγής </a:t>
            </a:r>
            <a:r>
              <a:rPr lang="el-GR" sz="3200" b="1" dirty="0" smtClean="0"/>
              <a:t> </a:t>
            </a:r>
            <a:endParaRPr lang="el-GR" sz="3200" b="1" dirty="0"/>
          </a:p>
        </p:txBody>
      </p:sp>
      <p:sp>
        <p:nvSpPr>
          <p:cNvPr id="3" name="Θέση περιεχομένου 2"/>
          <p:cNvSpPr>
            <a:spLocks noGrp="1"/>
          </p:cNvSpPr>
          <p:nvPr>
            <p:ph idx="1"/>
          </p:nvPr>
        </p:nvSpPr>
        <p:spPr>
          <a:xfrm>
            <a:off x="457200" y="894925"/>
            <a:ext cx="7923768" cy="5522778"/>
          </a:xfrm>
        </p:spPr>
        <p:txBody>
          <a:bodyPr>
            <a:normAutofit fontScale="92500" lnSpcReduction="20000"/>
          </a:bodyPr>
          <a:lstStyle/>
          <a:p>
            <a:r>
              <a:rPr lang="el-GR" dirty="0" smtClean="0"/>
              <a:t>Η πλειονότητα εξέφρασε θετική γενικά άποψη</a:t>
            </a:r>
          </a:p>
          <a:p>
            <a:r>
              <a:rPr lang="el-GR" dirty="0" smtClean="0"/>
              <a:t>Ιδιαίτερα </a:t>
            </a:r>
            <a:r>
              <a:rPr lang="el-GR" dirty="0"/>
              <a:t>επισημάνθηκαν η ενίσχυση του </a:t>
            </a:r>
            <a:r>
              <a:rPr lang="el-GR" dirty="0" err="1"/>
              <a:t>ανατροφοδοτικού</a:t>
            </a:r>
            <a:r>
              <a:rPr lang="el-GR" dirty="0"/>
              <a:t> χαρακτήρα της αξιολογικής διαδικασίας, η εστίαση στην πρόοδο, </a:t>
            </a:r>
            <a:r>
              <a:rPr lang="el-GR" dirty="0" smtClean="0"/>
              <a:t>τα </a:t>
            </a:r>
            <a:r>
              <a:rPr lang="el-GR" dirty="0"/>
              <a:t>επιτεύγματα </a:t>
            </a:r>
            <a:r>
              <a:rPr lang="el-GR" dirty="0" smtClean="0"/>
              <a:t>&amp; </a:t>
            </a:r>
            <a:r>
              <a:rPr lang="el-GR" dirty="0"/>
              <a:t>τις δυσκολίες της μαθησιακής πορείας των μαθητών/-τριών, καθώς και στη συνολική </a:t>
            </a:r>
            <a:r>
              <a:rPr lang="el-GR" dirty="0" smtClean="0"/>
              <a:t>δραστηριοποίησή τους που </a:t>
            </a:r>
            <a:r>
              <a:rPr lang="el-GR" dirty="0"/>
              <a:t>αμβλύνει τον ανταγωνισμό </a:t>
            </a:r>
            <a:endParaRPr lang="el-GR" dirty="0" smtClean="0"/>
          </a:p>
          <a:p>
            <a:r>
              <a:rPr lang="el-GR" dirty="0" smtClean="0"/>
              <a:t>Τα </a:t>
            </a:r>
            <a:r>
              <a:rPr lang="el-GR" dirty="0"/>
              <a:t>στάδια της αξιολογικής διαδικασίας και ειδικότερα η αξιοποίηση των αξιολογικών τεκμηρίων κρίθηκαν ως βοηθητικά </a:t>
            </a:r>
            <a:r>
              <a:rPr lang="el-GR" dirty="0" smtClean="0"/>
              <a:t>για την </a:t>
            </a:r>
            <a:r>
              <a:rPr lang="el-GR" dirty="0"/>
              <a:t>υποστήριξη των μαθητών/-τριών και τη διαφοροποίηση της διδακτικής </a:t>
            </a:r>
            <a:r>
              <a:rPr lang="el-GR" dirty="0" smtClean="0"/>
              <a:t>πρακτικής</a:t>
            </a:r>
          </a:p>
          <a:p>
            <a:r>
              <a:rPr lang="el-GR" dirty="0" smtClean="0"/>
              <a:t>Θετική </a:t>
            </a:r>
            <a:r>
              <a:rPr lang="el-GR" dirty="0"/>
              <a:t>επίδραση </a:t>
            </a:r>
            <a:r>
              <a:rPr lang="el-GR" dirty="0" smtClean="0"/>
              <a:t>στη </a:t>
            </a:r>
            <a:r>
              <a:rPr lang="el-GR" dirty="0"/>
              <a:t>σύνταξη των Εξατομικευμένων Προγραμμάτων Εκπαίδευσης για τους μαθητές/-</a:t>
            </a:r>
            <a:r>
              <a:rPr lang="el-GR" dirty="0" err="1" smtClean="0"/>
              <a:t>ήτριες</a:t>
            </a:r>
            <a:endParaRPr lang="el-GR" dirty="0" smtClean="0"/>
          </a:p>
          <a:p>
            <a:r>
              <a:rPr lang="el-GR" dirty="0" smtClean="0"/>
              <a:t>Η </a:t>
            </a:r>
            <a:r>
              <a:rPr lang="el-GR" dirty="0"/>
              <a:t>ύπαρξη εναλλακτικών εντύπων έκθεσης προόδου </a:t>
            </a:r>
            <a:r>
              <a:rPr lang="el-GR" dirty="0" smtClean="0"/>
              <a:t>παρείχε </a:t>
            </a:r>
            <a:r>
              <a:rPr lang="el-GR" dirty="0"/>
              <a:t>τη δυνατότητα επιλογής του καταλληλότερου σύμφωνα με την κρίση της κάθε σχολικής </a:t>
            </a:r>
            <a:r>
              <a:rPr lang="el-GR" dirty="0" smtClean="0"/>
              <a:t>μονάδας και τις εκπαιδευτικές ανάγκες του μαθητικού πληθυσμού </a:t>
            </a:r>
          </a:p>
          <a:p>
            <a:r>
              <a:rPr lang="el-GR" dirty="0" smtClean="0"/>
              <a:t>Διατύπωσαν την </a:t>
            </a:r>
            <a:r>
              <a:rPr lang="el-GR" dirty="0"/>
              <a:t>ανάγκη για προσθήκη περισσοτέρων </a:t>
            </a:r>
            <a:r>
              <a:rPr lang="el-GR" dirty="0" smtClean="0"/>
              <a:t>σεναρίων</a:t>
            </a:r>
          </a:p>
          <a:p>
            <a:r>
              <a:rPr lang="el-GR" dirty="0" smtClean="0"/>
              <a:t>Επεσήμαναν την </a:t>
            </a:r>
            <a:r>
              <a:rPr lang="el-GR" dirty="0"/>
              <a:t>αναγκαιότητα </a:t>
            </a:r>
            <a:r>
              <a:rPr lang="el-GR" dirty="0" smtClean="0"/>
              <a:t>συμμετοχής </a:t>
            </a:r>
            <a:r>
              <a:rPr lang="el-GR" dirty="0"/>
              <a:t>του Ειδικού Εκπαιδευτικού Προσωπικού </a:t>
            </a:r>
            <a:r>
              <a:rPr lang="el-GR" dirty="0" smtClean="0"/>
              <a:t>και </a:t>
            </a:r>
            <a:r>
              <a:rPr lang="el-GR" dirty="0"/>
              <a:t>του Ειδικού Βοηθητικού Προσωπικού στη σύνταξη των Εκθέσεων Προόδου </a:t>
            </a:r>
          </a:p>
          <a:p>
            <a:pPr lvl="0"/>
            <a:endParaRPr lang="el-GR" dirty="0"/>
          </a:p>
        </p:txBody>
      </p:sp>
      <p:pic>
        <p:nvPicPr>
          <p:cNvPr id="4" name="Εικόνα 3" descr="LOGO COMPAC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6165304"/>
            <a:ext cx="2656840" cy="4102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5907809"/>
            <a:ext cx="3312368" cy="667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6361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7620000" cy="562074"/>
          </a:xfrm>
        </p:spPr>
        <p:txBody>
          <a:bodyPr>
            <a:normAutofit fontScale="90000"/>
          </a:bodyPr>
          <a:lstStyle/>
          <a:p>
            <a:pPr algn="ctr"/>
            <a:r>
              <a:rPr lang="el-GR" sz="3200" b="1" dirty="0"/>
              <a:t>Προτάσεις των εκπαιδευτικών</a:t>
            </a:r>
          </a:p>
        </p:txBody>
      </p:sp>
      <p:sp>
        <p:nvSpPr>
          <p:cNvPr id="3" name="Θέση περιεχομένου 2"/>
          <p:cNvSpPr>
            <a:spLocks noGrp="1"/>
          </p:cNvSpPr>
          <p:nvPr>
            <p:ph idx="1"/>
          </p:nvPr>
        </p:nvSpPr>
        <p:spPr>
          <a:xfrm>
            <a:off x="466076" y="1700808"/>
            <a:ext cx="7923768" cy="3240360"/>
          </a:xfrm>
        </p:spPr>
        <p:txBody>
          <a:bodyPr>
            <a:normAutofit/>
          </a:bodyPr>
          <a:lstStyle/>
          <a:p>
            <a:pPr lvl="0">
              <a:buFont typeface="Wingdings" panose="05000000000000000000" pitchFamily="2" charset="2"/>
              <a:buChar char="ü"/>
            </a:pPr>
            <a:r>
              <a:rPr lang="el-GR" dirty="0"/>
              <a:t>παροχή εξειδικευμένης, δια ζώσης επιμόρφωσης</a:t>
            </a:r>
          </a:p>
          <a:p>
            <a:pPr lvl="0">
              <a:buFont typeface="Wingdings" panose="05000000000000000000" pitchFamily="2" charset="2"/>
              <a:buChar char="ü"/>
            </a:pPr>
            <a:r>
              <a:rPr lang="el-GR" dirty="0"/>
              <a:t>σταδιακή εφαρμογή της Περιγραφικής Αξιολόγησης </a:t>
            </a:r>
          </a:p>
          <a:p>
            <a:pPr lvl="0">
              <a:buFont typeface="Wingdings" panose="05000000000000000000" pitchFamily="2" charset="2"/>
              <a:buChar char="ü"/>
            </a:pPr>
            <a:r>
              <a:rPr lang="el-GR" dirty="0"/>
              <a:t>απλούστευση της αξιολογικής διαδικασίας με στόχο τη μείωση του φόρτου εργασίας για τον/την εκπαιδευτικό</a:t>
            </a:r>
          </a:p>
          <a:p>
            <a:pPr lvl="0">
              <a:buFont typeface="Wingdings" panose="05000000000000000000" pitchFamily="2" charset="2"/>
              <a:buChar char="ü"/>
            </a:pPr>
            <a:r>
              <a:rPr lang="el-GR" dirty="0"/>
              <a:t>αναμόρφωση και εμπλουτισμός του υποστηρικτικού υλικού </a:t>
            </a:r>
          </a:p>
          <a:p>
            <a:pPr lvl="0">
              <a:buFont typeface="Wingdings" panose="05000000000000000000" pitchFamily="2" charset="2"/>
              <a:buChar char="ü"/>
            </a:pPr>
            <a:r>
              <a:rPr lang="el-GR" dirty="0"/>
              <a:t>προσαρμογή του πλαισίου για τα ολιγόωρα μαθήματα</a:t>
            </a:r>
          </a:p>
          <a:p>
            <a:pPr lvl="0">
              <a:buFont typeface="Wingdings" panose="05000000000000000000" pitchFamily="2" charset="2"/>
              <a:buChar char="ü"/>
            </a:pPr>
            <a:r>
              <a:rPr lang="el-GR" dirty="0"/>
              <a:t>αναμόρφωση Αναλυτικών Προγραμμάτων και θεσμικού πλαισίου για την αξιολόγηση της μάθησης</a:t>
            </a:r>
          </a:p>
        </p:txBody>
      </p:sp>
      <p:pic>
        <p:nvPicPr>
          <p:cNvPr id="4" name="Εικόνα 3" descr="LOGO COMPAC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6165304"/>
            <a:ext cx="2656840" cy="4102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5907809"/>
            <a:ext cx="3312368" cy="667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00008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algn="ctr"/>
            <a:r>
              <a:rPr lang="el-GR" sz="4400" b="1" dirty="0" smtClean="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
            </a:r>
            <a:br>
              <a:rPr lang="el-GR" sz="4400" b="1" dirty="0" smtClean="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br>
            <a:r>
              <a:rPr lang="el-GR" sz="4400" b="1" dirty="0" smtClean="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Μέρος </a:t>
            </a:r>
            <a:r>
              <a:rPr lang="el-GR" sz="4400" b="1"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Β΄</a:t>
            </a:r>
            <a:br>
              <a:rPr lang="el-GR" sz="4400" b="1"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br>
            <a:endParaRPr lang="el-GR" sz="4400" dirty="0"/>
          </a:p>
        </p:txBody>
      </p:sp>
      <p:sp>
        <p:nvSpPr>
          <p:cNvPr id="3" name="Θέση περιεχομένου 2"/>
          <p:cNvSpPr>
            <a:spLocks noGrp="1"/>
          </p:cNvSpPr>
          <p:nvPr>
            <p:ph idx="1"/>
          </p:nvPr>
        </p:nvSpPr>
        <p:spPr>
          <a:xfrm>
            <a:off x="457200" y="1600200"/>
            <a:ext cx="7923768" cy="4975314"/>
          </a:xfrm>
        </p:spPr>
        <p:txBody>
          <a:bodyPr>
            <a:normAutofit/>
          </a:bodyPr>
          <a:lstStyle/>
          <a:p>
            <a:pPr marL="114300" indent="0" algn="ctr">
              <a:lnSpc>
                <a:spcPct val="115000"/>
              </a:lnSpc>
              <a:spcAft>
                <a:spcPts val="1000"/>
              </a:spcAft>
              <a:buNone/>
            </a:pPr>
            <a:endParaRPr lang="el-GR" sz="2400" b="1" dirty="0" smtClean="0">
              <a:latin typeface="Calibri" panose="020F0502020204030204" pitchFamily="34" charset="0"/>
              <a:ea typeface="Calibri" panose="020F0502020204030204" pitchFamily="34" charset="0"/>
              <a:cs typeface="Calibri" panose="020F0502020204030204" pitchFamily="34" charset="0"/>
            </a:endParaRPr>
          </a:p>
          <a:p>
            <a:pPr marL="114300" indent="0" algn="ctr">
              <a:lnSpc>
                <a:spcPct val="115000"/>
              </a:lnSpc>
              <a:spcAft>
                <a:spcPts val="1000"/>
              </a:spcAft>
              <a:buNone/>
            </a:pPr>
            <a:r>
              <a:rPr lang="el-GR" sz="2800" b="1" dirty="0" smtClean="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Η περιγραφική αξιολόγηση </a:t>
            </a:r>
          </a:p>
          <a:p>
            <a:pPr marL="114300" indent="0" algn="ctr">
              <a:lnSpc>
                <a:spcPct val="115000"/>
              </a:lnSpc>
              <a:spcAft>
                <a:spcPts val="1000"/>
              </a:spcAft>
              <a:buNone/>
            </a:pPr>
            <a:r>
              <a:rPr lang="el-GR" sz="2800" b="1" dirty="0" smtClean="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ως μορφή παιδαγωγικά προσανατολισμένης αξιολόγησης στην εκπαίδευση</a:t>
            </a:r>
            <a:endParaRPr lang="el-GR" sz="2800" dirty="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36576" indent="0">
              <a:buNone/>
            </a:pPr>
            <a:r>
              <a:rPr lang="el-GR" dirty="0"/>
              <a:t> </a:t>
            </a:r>
          </a:p>
          <a:p>
            <a:endParaRPr lang="el-GR" dirty="0"/>
          </a:p>
          <a:p>
            <a:endParaRPr lang="el-GR" dirty="0"/>
          </a:p>
        </p:txBody>
      </p:sp>
      <p:pic>
        <p:nvPicPr>
          <p:cNvPr id="4" name="Εικόνα 3" descr="LOGO COMPAC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6165304"/>
            <a:ext cx="2656840" cy="4102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5907809"/>
            <a:ext cx="3312368" cy="667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Θέση υποσέλιδου 4"/>
          <p:cNvSpPr>
            <a:spLocks noGrp="1"/>
          </p:cNvSpPr>
          <p:nvPr>
            <p:ph type="ftr" sz="quarter" idx="11"/>
          </p:nvPr>
        </p:nvSpPr>
        <p:spPr/>
        <p:txBody>
          <a:bodyPr/>
          <a:lstStyle/>
          <a:p>
            <a:endParaRPr lang="el-GR">
              <a:solidFill>
                <a:srgbClr val="D4D2D0">
                  <a:shade val="50000"/>
                </a:srgbClr>
              </a:solidFill>
            </a:endParaRPr>
          </a:p>
        </p:txBody>
      </p:sp>
    </p:spTree>
    <p:extLst>
      <p:ext uri="{BB962C8B-B14F-4D97-AF65-F5344CB8AC3E}">
        <p14:creationId xmlns:p14="http://schemas.microsoft.com/office/powerpoint/2010/main" val="14625150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3200" b="1" dirty="0"/>
              <a:t>Διαφοροποίηση της διδασκαλίας στη σύγχρονη εκπαίδευση </a:t>
            </a:r>
          </a:p>
        </p:txBody>
      </p:sp>
      <p:sp>
        <p:nvSpPr>
          <p:cNvPr id="3" name="Θέση περιεχομένου 2"/>
          <p:cNvSpPr>
            <a:spLocks noGrp="1"/>
          </p:cNvSpPr>
          <p:nvPr>
            <p:ph idx="1"/>
          </p:nvPr>
        </p:nvSpPr>
        <p:spPr>
          <a:xfrm>
            <a:off x="457200" y="1600200"/>
            <a:ext cx="7923768" cy="4975314"/>
          </a:xfrm>
        </p:spPr>
        <p:txBody>
          <a:bodyPr>
            <a:normAutofit/>
          </a:bodyPr>
          <a:lstStyle/>
          <a:p>
            <a:r>
              <a:rPr lang="el-GR" dirty="0"/>
              <a:t>από τα κεντρικά σχεδιασμένα Α.Π. στις ανάγκες των υποκειμένων της εκπαίδευσης (μαθητές – εκπαιδευτικοί – τοπικές κοινωνίες) </a:t>
            </a:r>
          </a:p>
          <a:p>
            <a:r>
              <a:rPr lang="el-GR" dirty="0"/>
              <a:t>τρόπος σκέψης για τη διδασκαλία και τη μάθηση που ξεκινά από τη θέση ότι η διδασκαλία πρέπει να αρχίζει από το σημείο στο οποίο βρίσκονται οι μαθητές, παρά να στηρίζεται σε ένα προκαθορισμένο σχέδιο δράσης, το οποίο αγνοεί την ετοιμότητα, το ενδιαφέρον και το μαθησιακό προφίλ του μαθητή (</a:t>
            </a:r>
            <a:r>
              <a:rPr lang="el-GR" dirty="0" err="1"/>
              <a:t>Tomlinson</a:t>
            </a:r>
            <a:r>
              <a:rPr lang="el-GR" dirty="0"/>
              <a:t>, 2003) </a:t>
            </a:r>
          </a:p>
          <a:p>
            <a:r>
              <a:rPr lang="el-GR" dirty="0"/>
              <a:t>…θα πρέπει να γίνει αντιληπτή ως μέθοδος διδασκαλίας,  η οποία βασίζεται και αντιμετωπίζει τους μαθητές ως βιογραφίες και όχι ως κόπιες της ίδιας εικόνας…  (</a:t>
            </a:r>
            <a:r>
              <a:rPr lang="el-GR" dirty="0" err="1"/>
              <a:t>Κουτσελίνη</a:t>
            </a:r>
            <a:r>
              <a:rPr lang="el-GR" dirty="0"/>
              <a:t>, 2006) </a:t>
            </a:r>
          </a:p>
          <a:p>
            <a:pPr marL="36576" indent="0">
              <a:buNone/>
            </a:pPr>
            <a:r>
              <a:rPr lang="el-GR" dirty="0"/>
              <a:t> </a:t>
            </a:r>
          </a:p>
          <a:p>
            <a:endParaRPr lang="el-GR" dirty="0"/>
          </a:p>
          <a:p>
            <a:endParaRPr lang="el-GR" dirty="0"/>
          </a:p>
        </p:txBody>
      </p:sp>
      <p:pic>
        <p:nvPicPr>
          <p:cNvPr id="4" name="Εικόνα 3" descr="LOGO COMPAC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6165304"/>
            <a:ext cx="2656840" cy="4102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5907809"/>
            <a:ext cx="3312368" cy="667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Θέση υποσέλιδου 4"/>
          <p:cNvSpPr>
            <a:spLocks noGrp="1"/>
          </p:cNvSpPr>
          <p:nvPr>
            <p:ph type="ftr" sz="quarter" idx="11"/>
          </p:nvPr>
        </p:nvSpPr>
        <p:spPr/>
        <p:txBody>
          <a:bodyPr/>
          <a:lstStyle/>
          <a:p>
            <a:endParaRPr lang="el-GR">
              <a:solidFill>
                <a:srgbClr val="D4D2D0">
                  <a:shade val="50000"/>
                </a:srgbClr>
              </a:solidFill>
            </a:endParaRPr>
          </a:p>
        </p:txBody>
      </p:sp>
    </p:spTree>
    <p:extLst>
      <p:ext uri="{BB962C8B-B14F-4D97-AF65-F5344CB8AC3E}">
        <p14:creationId xmlns:p14="http://schemas.microsoft.com/office/powerpoint/2010/main" val="3234299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algn="ctr"/>
            <a:r>
              <a:rPr lang="el-GR" sz="4000" b="1" dirty="0" smtClean="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
            </a:r>
            <a:br>
              <a:rPr lang="el-GR" sz="4000" b="1" dirty="0" smtClean="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br>
            <a:r>
              <a:rPr lang="el-GR" sz="4000" b="1" dirty="0" smtClean="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Μέρος </a:t>
            </a:r>
            <a:r>
              <a:rPr lang="el-GR" sz="4000" b="1"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Α΄</a:t>
            </a:r>
            <a:br>
              <a:rPr lang="el-GR" sz="4000" b="1"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br>
            <a:endParaRPr lang="el-GR" sz="4000" dirty="0"/>
          </a:p>
        </p:txBody>
      </p:sp>
      <p:sp>
        <p:nvSpPr>
          <p:cNvPr id="3" name="Θέση περιεχομένου 2"/>
          <p:cNvSpPr>
            <a:spLocks noGrp="1"/>
          </p:cNvSpPr>
          <p:nvPr>
            <p:ph idx="1"/>
          </p:nvPr>
        </p:nvSpPr>
        <p:spPr>
          <a:xfrm>
            <a:off x="457200" y="1600200"/>
            <a:ext cx="7923768" cy="4975314"/>
          </a:xfrm>
        </p:spPr>
        <p:txBody>
          <a:bodyPr>
            <a:normAutofit/>
          </a:bodyPr>
          <a:lstStyle/>
          <a:p>
            <a:pPr marL="114300" indent="0" algn="ctr">
              <a:lnSpc>
                <a:spcPct val="115000"/>
              </a:lnSpc>
              <a:spcAft>
                <a:spcPts val="1000"/>
              </a:spcAft>
              <a:buNone/>
            </a:pPr>
            <a:endParaRPr lang="el-GR" sz="2400" b="1" dirty="0" smtClean="0">
              <a:latin typeface="Calibri" panose="020F0502020204030204" pitchFamily="34" charset="0"/>
              <a:ea typeface="Calibri" panose="020F0502020204030204" pitchFamily="34" charset="0"/>
              <a:cs typeface="Calibri" panose="020F0502020204030204" pitchFamily="34" charset="0"/>
            </a:endParaRPr>
          </a:p>
          <a:p>
            <a:pPr marL="114300" indent="0" algn="ctr">
              <a:lnSpc>
                <a:spcPct val="115000"/>
              </a:lnSpc>
              <a:spcAft>
                <a:spcPts val="1000"/>
              </a:spcAft>
              <a:buNone/>
            </a:pPr>
            <a:r>
              <a:rPr lang="el-GR" sz="3600" b="1" dirty="0" smtClean="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Η πιλοτική εφαρμογή της περιγραφικής αξιολόγησης στην υποχρεωτική εκπαίδευση</a:t>
            </a:r>
            <a:endParaRPr lang="el-GR" sz="3600" dirty="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36576" indent="0">
              <a:buNone/>
            </a:pPr>
            <a:r>
              <a:rPr lang="el-GR" dirty="0"/>
              <a:t> </a:t>
            </a:r>
          </a:p>
          <a:p>
            <a:endParaRPr lang="el-GR" dirty="0"/>
          </a:p>
          <a:p>
            <a:endParaRPr lang="el-GR" dirty="0"/>
          </a:p>
        </p:txBody>
      </p:sp>
      <p:pic>
        <p:nvPicPr>
          <p:cNvPr id="4" name="Εικόνα 3" descr="LOGO COMPAC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6165304"/>
            <a:ext cx="2656840" cy="4102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5907809"/>
            <a:ext cx="3312368" cy="667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Θέση υποσέλιδου 4"/>
          <p:cNvSpPr>
            <a:spLocks noGrp="1"/>
          </p:cNvSpPr>
          <p:nvPr>
            <p:ph type="ftr" sz="quarter" idx="11"/>
          </p:nvPr>
        </p:nvSpPr>
        <p:spPr/>
        <p:txBody>
          <a:bodyPr/>
          <a:lstStyle/>
          <a:p>
            <a:endParaRPr lang="el-GR">
              <a:solidFill>
                <a:srgbClr val="D4D2D0">
                  <a:shade val="50000"/>
                </a:srgbClr>
              </a:solidFill>
            </a:endParaRPr>
          </a:p>
        </p:txBody>
      </p:sp>
    </p:spTree>
    <p:extLst>
      <p:ext uri="{BB962C8B-B14F-4D97-AF65-F5344CB8AC3E}">
        <p14:creationId xmlns:p14="http://schemas.microsoft.com/office/powerpoint/2010/main" val="15140289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900" dirty="0">
                <a:solidFill>
                  <a:prstClr val="white"/>
                </a:solidFill>
              </a:rPr>
              <a:t>Διαφοροποίηση της διδασκαλίας στη σύγχρονη εκπαίδευση – Η </a:t>
            </a:r>
            <a:r>
              <a:rPr lang="el-GR" sz="2900" dirty="0" err="1">
                <a:solidFill>
                  <a:prstClr val="white"/>
                </a:solidFill>
              </a:rPr>
              <a:t>μετανεωτερική</a:t>
            </a:r>
            <a:r>
              <a:rPr lang="el-GR" sz="2900" dirty="0">
                <a:solidFill>
                  <a:prstClr val="white"/>
                </a:solidFill>
              </a:rPr>
              <a:t> στροφή</a:t>
            </a:r>
            <a:endParaRPr lang="el-GR" dirty="0"/>
          </a:p>
        </p:txBody>
      </p:sp>
      <p:sp>
        <p:nvSpPr>
          <p:cNvPr id="3" name="Θέση περιεχομένου 2"/>
          <p:cNvSpPr>
            <a:spLocks noGrp="1"/>
          </p:cNvSpPr>
          <p:nvPr>
            <p:ph idx="1"/>
          </p:nvPr>
        </p:nvSpPr>
        <p:spPr/>
        <p:txBody>
          <a:bodyPr>
            <a:normAutofit/>
          </a:bodyPr>
          <a:lstStyle/>
          <a:p>
            <a:r>
              <a:rPr lang="el-GR" sz="3600" dirty="0"/>
              <a:t>Στροφή προς την κατανόηση </a:t>
            </a:r>
          </a:p>
          <a:p>
            <a:r>
              <a:rPr lang="el-GR" sz="3600" dirty="0"/>
              <a:t>Στροφή προς τη διαλογικότητα</a:t>
            </a:r>
          </a:p>
          <a:p>
            <a:r>
              <a:rPr lang="el-GR" sz="3600" dirty="0"/>
              <a:t>Στροφή προς την ευελιξία</a:t>
            </a:r>
          </a:p>
        </p:txBody>
      </p:sp>
      <p:pic>
        <p:nvPicPr>
          <p:cNvPr id="4" name="Εικόνα 3" descr="LOGO COMPAC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5589239"/>
            <a:ext cx="3672408" cy="72008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5487511"/>
            <a:ext cx="396044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Θέση υποσέλιδου 4"/>
          <p:cNvSpPr>
            <a:spLocks noGrp="1"/>
          </p:cNvSpPr>
          <p:nvPr>
            <p:ph type="ftr" sz="quarter" idx="11"/>
          </p:nvPr>
        </p:nvSpPr>
        <p:spPr/>
        <p:txBody>
          <a:bodyPr/>
          <a:lstStyle/>
          <a:p>
            <a:endParaRPr lang="el-GR">
              <a:solidFill>
                <a:srgbClr val="D4D2D0">
                  <a:shade val="50000"/>
                </a:srgbClr>
              </a:solidFill>
            </a:endParaRPr>
          </a:p>
        </p:txBody>
      </p:sp>
    </p:spTree>
    <p:extLst>
      <p:ext uri="{BB962C8B-B14F-4D97-AF65-F5344CB8AC3E}">
        <p14:creationId xmlns:p14="http://schemas.microsoft.com/office/powerpoint/2010/main" val="16263310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2800" dirty="0"/>
              <a:t>Βασικά χαρακτηριστικά της διαφοροποιημένης διδασκαλίας  (</a:t>
            </a:r>
            <a:r>
              <a:rPr lang="en-US" sz="2800" dirty="0"/>
              <a:t>Tomlinson, 1999)</a:t>
            </a:r>
            <a:endParaRPr lang="el-GR" sz="2800" dirty="0"/>
          </a:p>
        </p:txBody>
      </p:sp>
      <p:sp>
        <p:nvSpPr>
          <p:cNvPr id="3" name="Θέση περιεχομένου 2"/>
          <p:cNvSpPr>
            <a:spLocks noGrp="1"/>
          </p:cNvSpPr>
          <p:nvPr>
            <p:ph idx="1"/>
          </p:nvPr>
        </p:nvSpPr>
        <p:spPr/>
        <p:txBody>
          <a:bodyPr>
            <a:normAutofit/>
          </a:bodyPr>
          <a:lstStyle/>
          <a:p>
            <a:r>
              <a:rPr lang="el-GR" dirty="0"/>
              <a:t> Επικέντρωση στα ουσιώδη  </a:t>
            </a:r>
          </a:p>
          <a:p>
            <a:r>
              <a:rPr lang="el-GR" dirty="0"/>
              <a:t>Ανταπόκριση στη διαφορετικότητα  των μαθητών /τριών </a:t>
            </a:r>
          </a:p>
          <a:p>
            <a:r>
              <a:rPr lang="el-GR" dirty="0"/>
              <a:t>Ευέλικτη εργασία στην τάξη </a:t>
            </a:r>
          </a:p>
          <a:p>
            <a:r>
              <a:rPr lang="el-GR" dirty="0"/>
              <a:t>Συνεχής και αποτελεσματική αξιολόγηση των αναγκών του/της μαθητή/</a:t>
            </a:r>
            <a:r>
              <a:rPr lang="el-GR" dirty="0" err="1"/>
              <a:t>τριας</a:t>
            </a:r>
            <a:r>
              <a:rPr lang="el-GR" dirty="0"/>
              <a:t> </a:t>
            </a:r>
          </a:p>
          <a:p>
            <a:r>
              <a:rPr lang="el-GR" dirty="0"/>
              <a:t> Διαφοροποίηση του περιεχομένου, της διαδικασίας και του αποτελέσματος  </a:t>
            </a:r>
          </a:p>
          <a:p>
            <a:r>
              <a:rPr lang="el-GR" dirty="0"/>
              <a:t>Εφαρμογή αξιόλογων δραστηριοτήτων και μαθησιακών διευθετήσεων </a:t>
            </a:r>
          </a:p>
          <a:p>
            <a:r>
              <a:rPr lang="el-GR" dirty="0"/>
              <a:t>Μαθητές/</a:t>
            </a:r>
            <a:r>
              <a:rPr lang="el-GR" dirty="0" err="1"/>
              <a:t>τριες</a:t>
            </a:r>
            <a:r>
              <a:rPr lang="el-GR" dirty="0"/>
              <a:t> και εκπαιδευτικοί συνέταιροι στη μάθηση </a:t>
            </a:r>
          </a:p>
          <a:p>
            <a:r>
              <a:rPr lang="el-GR" dirty="0"/>
              <a:t>Προώθηση τόσο της ομαδικής όσο και της ατομικής εργασίας </a:t>
            </a:r>
          </a:p>
        </p:txBody>
      </p:sp>
      <p:pic>
        <p:nvPicPr>
          <p:cNvPr id="4" name="Εικόνα 3" descr="LOGO COMPAC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5949279"/>
            <a:ext cx="3448928" cy="55422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5949279"/>
            <a:ext cx="3384376" cy="644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Θέση υποσέλιδου 4"/>
          <p:cNvSpPr>
            <a:spLocks noGrp="1"/>
          </p:cNvSpPr>
          <p:nvPr>
            <p:ph type="ftr" sz="quarter" idx="11"/>
          </p:nvPr>
        </p:nvSpPr>
        <p:spPr/>
        <p:txBody>
          <a:bodyPr/>
          <a:lstStyle/>
          <a:p>
            <a:endParaRPr lang="el-GR">
              <a:solidFill>
                <a:srgbClr val="D4D2D0">
                  <a:shade val="50000"/>
                </a:srgbClr>
              </a:solidFill>
            </a:endParaRPr>
          </a:p>
        </p:txBody>
      </p:sp>
    </p:spTree>
    <p:extLst>
      <p:ext uri="{BB962C8B-B14F-4D97-AF65-F5344CB8AC3E}">
        <p14:creationId xmlns:p14="http://schemas.microsoft.com/office/powerpoint/2010/main" val="24005495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3200" dirty="0"/>
              <a:t>Πέντε βασικές όψεις της διαφοροποιημένης διδασκαλίας (</a:t>
            </a:r>
            <a:r>
              <a:rPr lang="en-US" sz="3200" dirty="0"/>
              <a:t>Tomlinson, C. 2016)</a:t>
            </a:r>
            <a:endParaRPr lang="el-GR" sz="3200" dirty="0"/>
          </a:p>
        </p:txBody>
      </p:sp>
      <p:sp>
        <p:nvSpPr>
          <p:cNvPr id="3" name="Θέση περιεχομένου 2"/>
          <p:cNvSpPr>
            <a:spLocks noGrp="1"/>
          </p:cNvSpPr>
          <p:nvPr>
            <p:ph idx="1"/>
          </p:nvPr>
        </p:nvSpPr>
        <p:spPr/>
        <p:txBody>
          <a:bodyPr>
            <a:normAutofit/>
          </a:bodyPr>
          <a:lstStyle/>
          <a:p>
            <a:r>
              <a:rPr lang="el-GR" dirty="0"/>
              <a:t>Υποστηρικτικό (ελκυστικό) μαθησιακό περιβάλλον</a:t>
            </a:r>
          </a:p>
          <a:p>
            <a:r>
              <a:rPr lang="el-GR" dirty="0"/>
              <a:t>Σαφείς μαθησιακοί στόχοι – Υψηλής ποιότητας ΠΣ.</a:t>
            </a:r>
          </a:p>
          <a:p>
            <a:r>
              <a:rPr lang="el-GR" dirty="0"/>
              <a:t>Διαμορφωτική (περιγραφική) αξιολόγηση</a:t>
            </a:r>
          </a:p>
          <a:p>
            <a:r>
              <a:rPr lang="el-GR" dirty="0"/>
              <a:t>Διδασκαλία που σέβεται τις ταυτότητες των μαθητών και των μαθητριών</a:t>
            </a:r>
          </a:p>
          <a:p>
            <a:r>
              <a:rPr lang="el-GR" dirty="0"/>
              <a:t>Διδακτικές πρακτικές – Διαχείριση της τάξης </a:t>
            </a:r>
          </a:p>
        </p:txBody>
      </p:sp>
      <p:pic>
        <p:nvPicPr>
          <p:cNvPr id="4" name="Εικόνα 3" descr="LOGO COMPAC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1259" y="5834757"/>
            <a:ext cx="3304912" cy="58901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5777664"/>
            <a:ext cx="33829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Θέση υποσέλιδου 4"/>
          <p:cNvSpPr>
            <a:spLocks noGrp="1"/>
          </p:cNvSpPr>
          <p:nvPr>
            <p:ph type="ftr" sz="quarter" idx="11"/>
          </p:nvPr>
        </p:nvSpPr>
        <p:spPr/>
        <p:txBody>
          <a:bodyPr/>
          <a:lstStyle/>
          <a:p>
            <a:endParaRPr lang="el-GR">
              <a:solidFill>
                <a:srgbClr val="D4D2D0">
                  <a:shade val="50000"/>
                </a:srgbClr>
              </a:solidFill>
            </a:endParaRPr>
          </a:p>
        </p:txBody>
      </p:sp>
    </p:spTree>
    <p:extLst>
      <p:ext uri="{BB962C8B-B14F-4D97-AF65-F5344CB8AC3E}">
        <p14:creationId xmlns:p14="http://schemas.microsoft.com/office/powerpoint/2010/main" val="1475844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descr="LOGO COMPAC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4" y="5805264"/>
            <a:ext cx="4032448" cy="673299"/>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title"/>
          </p:nvPr>
        </p:nvSpPr>
        <p:spPr/>
        <p:txBody>
          <a:bodyPr>
            <a:normAutofit/>
          </a:bodyPr>
          <a:lstStyle/>
          <a:p>
            <a:r>
              <a:rPr lang="el-GR" sz="3600" dirty="0"/>
              <a:t>Ο ρόλος του εκπαιδευτικού</a:t>
            </a:r>
          </a:p>
        </p:txBody>
      </p:sp>
      <p:sp>
        <p:nvSpPr>
          <p:cNvPr id="3" name="Θέση περιεχομένου 2"/>
          <p:cNvSpPr>
            <a:spLocks noGrp="1"/>
          </p:cNvSpPr>
          <p:nvPr>
            <p:ph idx="1"/>
          </p:nvPr>
        </p:nvSpPr>
        <p:spPr>
          <a:xfrm>
            <a:off x="457200" y="1600200"/>
            <a:ext cx="7620000" cy="3989040"/>
          </a:xfrm>
        </p:spPr>
        <p:txBody>
          <a:bodyPr>
            <a:normAutofit/>
          </a:bodyPr>
          <a:lstStyle/>
          <a:p>
            <a:pPr marL="36576" indent="0">
              <a:buNone/>
            </a:pPr>
            <a:r>
              <a:rPr lang="el-GR" dirty="0"/>
              <a:t>Διαμεσολαβητής</a:t>
            </a:r>
          </a:p>
          <a:p>
            <a:pPr marL="36576" indent="0">
              <a:buNone/>
            </a:pPr>
            <a:r>
              <a:rPr lang="el-GR" dirty="0"/>
              <a:t>Εκπαιδευτικός- ερευνητής </a:t>
            </a:r>
          </a:p>
          <a:p>
            <a:pPr marL="36576" indent="0">
              <a:buNone/>
            </a:pPr>
            <a:r>
              <a:rPr lang="el-GR" dirty="0"/>
              <a:t>Ικανός να «ακούει» και να «βλέπει»</a:t>
            </a:r>
          </a:p>
          <a:p>
            <a:pPr marL="36576" indent="0">
              <a:buNone/>
            </a:pPr>
            <a:r>
              <a:rPr lang="el-GR" dirty="0"/>
              <a:t>Ικανός να </a:t>
            </a:r>
            <a:r>
              <a:rPr lang="el-GR" dirty="0" err="1"/>
              <a:t>αναστοχάζεται</a:t>
            </a:r>
            <a:endParaRPr lang="el-GR" dirty="0"/>
          </a:p>
          <a:p>
            <a:pPr marL="36576" indent="0">
              <a:buNone/>
            </a:pPr>
            <a:r>
              <a:rPr lang="el-GR" dirty="0"/>
              <a:t>Ευέλικτος στη διαχείριση του χρόνου</a:t>
            </a:r>
          </a:p>
          <a:p>
            <a:pPr marL="36576" indent="0">
              <a:buNone/>
            </a:pPr>
            <a:r>
              <a:rPr lang="el-GR" dirty="0"/>
              <a:t>Ευέλικτος σε σχέση με μαθησιακές επιδιώξεις</a:t>
            </a:r>
          </a:p>
          <a:p>
            <a:pPr marL="36576" indent="0">
              <a:buNone/>
            </a:pPr>
            <a:r>
              <a:rPr lang="el-GR" dirty="0"/>
              <a:t>Πεπεισμένος για τη διαδικασία και όχι για τα μαθησιακά αποτελέσματα</a:t>
            </a:r>
          </a:p>
          <a:p>
            <a:pPr marL="36576" indent="0">
              <a:buNone/>
            </a:pPr>
            <a:r>
              <a:rPr lang="el-GR" dirty="0"/>
              <a:t>Ευέλικτος και ανοιχτός στον χειρισμό του λάθους</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310" y="5746212"/>
            <a:ext cx="3382963" cy="732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Θέση υποσέλιδου 4"/>
          <p:cNvSpPr>
            <a:spLocks noGrp="1"/>
          </p:cNvSpPr>
          <p:nvPr>
            <p:ph type="ftr" sz="quarter" idx="11"/>
          </p:nvPr>
        </p:nvSpPr>
        <p:spPr/>
        <p:txBody>
          <a:bodyPr/>
          <a:lstStyle/>
          <a:p>
            <a:endParaRPr lang="el-GR">
              <a:solidFill>
                <a:srgbClr val="D4D2D0">
                  <a:shade val="50000"/>
                </a:srgbClr>
              </a:solidFill>
            </a:endParaRPr>
          </a:p>
        </p:txBody>
      </p:sp>
    </p:spTree>
    <p:extLst>
      <p:ext uri="{BB962C8B-B14F-4D97-AF65-F5344CB8AC3E}">
        <p14:creationId xmlns:p14="http://schemas.microsoft.com/office/powerpoint/2010/main" val="16544700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sz="3200" dirty="0"/>
              <a:t/>
            </a:r>
            <a:br>
              <a:rPr lang="el-GR" sz="3200" dirty="0"/>
            </a:br>
            <a:r>
              <a:rPr lang="el-GR" sz="3200" dirty="0"/>
              <a:t>Εναλλακτικές προσεγγίσεις εκπαιδευτικής αξιολόγησης</a:t>
            </a:r>
            <a:r>
              <a:rPr lang="el-GR" dirty="0"/>
              <a:t/>
            </a:r>
            <a:br>
              <a:rPr lang="el-GR" dirty="0"/>
            </a:br>
            <a:endParaRPr lang="el-GR" dirty="0"/>
          </a:p>
        </p:txBody>
      </p:sp>
      <p:sp>
        <p:nvSpPr>
          <p:cNvPr id="3" name="Ορθογώνιο 2"/>
          <p:cNvSpPr/>
          <p:nvPr/>
        </p:nvSpPr>
        <p:spPr>
          <a:xfrm>
            <a:off x="611560" y="1751618"/>
            <a:ext cx="7200800" cy="4154984"/>
          </a:xfrm>
          <a:prstGeom prst="rect">
            <a:avLst/>
          </a:prstGeom>
        </p:spPr>
        <p:txBody>
          <a:bodyPr wrap="square">
            <a:spAutoFit/>
          </a:bodyPr>
          <a:lstStyle/>
          <a:p>
            <a:r>
              <a:rPr lang="el-GR" sz="2400" b="1" dirty="0"/>
              <a:t>Σκοποί: </a:t>
            </a:r>
            <a:endParaRPr lang="el-GR" sz="2400" dirty="0"/>
          </a:p>
          <a:p>
            <a:pPr marL="342900" indent="-342900">
              <a:buFont typeface="Arial" panose="020B0604020202020204" pitchFamily="34" charset="0"/>
              <a:buChar char="•"/>
            </a:pPr>
            <a:r>
              <a:rPr lang="el-GR" sz="2400" dirty="0"/>
              <a:t>Ανατροφοδότηση της διδασκαλίας και ενίσχυση του εκπαιδευτικού έργου. </a:t>
            </a:r>
          </a:p>
          <a:p>
            <a:pPr marL="342900" indent="-342900">
              <a:buFont typeface="Arial" panose="020B0604020202020204" pitchFamily="34" charset="0"/>
              <a:buChar char="•"/>
            </a:pPr>
            <a:endParaRPr lang="el-GR" sz="2400" dirty="0" err="1"/>
          </a:p>
          <a:p>
            <a:pPr marL="342900" indent="-342900">
              <a:buFont typeface="Arial" panose="020B0604020202020204" pitchFamily="34" charset="0"/>
              <a:buChar char="•"/>
            </a:pPr>
            <a:r>
              <a:rPr lang="el-GR" sz="2400" dirty="0"/>
              <a:t>Πληροφόρηση μαθητών/-τριών καθώς και των γονέων/κηδεμόνων για τα μαθησιακά αποτελέσματα που έχουν επιτευχθεί.</a:t>
            </a:r>
          </a:p>
          <a:p>
            <a:pPr marL="342900" indent="-342900">
              <a:buFont typeface="Arial" panose="020B0604020202020204" pitchFamily="34" charset="0"/>
              <a:buChar char="•"/>
            </a:pPr>
            <a:endParaRPr lang="el-GR" sz="2400" dirty="0"/>
          </a:p>
          <a:p>
            <a:pPr marL="342900" indent="-342900">
              <a:buFont typeface="Arial" panose="020B0604020202020204" pitchFamily="34" charset="0"/>
              <a:buChar char="•"/>
            </a:pPr>
            <a:r>
              <a:rPr lang="el-GR" sz="2400" dirty="0"/>
              <a:t>Καθορισμός από εκπαιδευτικό και μαθητές/-</a:t>
            </a:r>
            <a:r>
              <a:rPr lang="el-GR" sz="2400" dirty="0" err="1"/>
              <a:t>ήτριες</a:t>
            </a:r>
            <a:r>
              <a:rPr lang="el-GR" sz="2400" dirty="0"/>
              <a:t> των επόμενων βημάτων στην προοπτική της βελτίωσης.</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639" y="5661248"/>
            <a:ext cx="364134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5682030"/>
            <a:ext cx="4035425"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Θέση υποσέλιδου 3"/>
          <p:cNvSpPr>
            <a:spLocks noGrp="1"/>
          </p:cNvSpPr>
          <p:nvPr>
            <p:ph type="ftr" sz="quarter" idx="11"/>
          </p:nvPr>
        </p:nvSpPr>
        <p:spPr/>
        <p:txBody>
          <a:bodyPr/>
          <a:lstStyle/>
          <a:p>
            <a:endParaRPr lang="el-GR">
              <a:solidFill>
                <a:srgbClr val="D4D2D0">
                  <a:shade val="50000"/>
                </a:srgbClr>
              </a:solidFill>
            </a:endParaRPr>
          </a:p>
        </p:txBody>
      </p:sp>
    </p:spTree>
    <p:extLst>
      <p:ext uri="{BB962C8B-B14F-4D97-AF65-F5344CB8AC3E}">
        <p14:creationId xmlns:p14="http://schemas.microsoft.com/office/powerpoint/2010/main" val="32149694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4000" dirty="0">
                <a:latin typeface="+mn-lt"/>
              </a:rPr>
              <a:t/>
            </a:r>
            <a:br>
              <a:rPr lang="el-GR" sz="4000" dirty="0">
                <a:latin typeface="+mn-lt"/>
              </a:rPr>
            </a:br>
            <a:r>
              <a:rPr lang="el-GR" sz="4000" dirty="0"/>
              <a:t>Ισχύον αξιολογικό πλαίσιο</a:t>
            </a:r>
            <a:r>
              <a:rPr lang="el-GR" sz="4000" dirty="0">
                <a:latin typeface="+mn-lt"/>
              </a:rPr>
              <a:t/>
            </a:r>
            <a:br>
              <a:rPr lang="el-GR" sz="4000" dirty="0">
                <a:latin typeface="+mn-lt"/>
              </a:rPr>
            </a:br>
            <a:endParaRPr lang="el-GR" sz="4000" dirty="0">
              <a:latin typeface="+mn-lt"/>
            </a:endParaRPr>
          </a:p>
        </p:txBody>
      </p:sp>
      <p:sp>
        <p:nvSpPr>
          <p:cNvPr id="3" name="Ορθογώνιο 2"/>
          <p:cNvSpPr/>
          <p:nvPr/>
        </p:nvSpPr>
        <p:spPr>
          <a:xfrm>
            <a:off x="611560" y="1268760"/>
            <a:ext cx="7128792" cy="4678204"/>
          </a:xfrm>
          <a:prstGeom prst="rect">
            <a:avLst/>
          </a:prstGeom>
        </p:spPr>
        <p:txBody>
          <a:bodyPr wrap="square">
            <a:spAutoFit/>
          </a:bodyPr>
          <a:lstStyle/>
          <a:p>
            <a:endParaRPr lang="el-GR" sz="1000" dirty="0">
              <a:solidFill>
                <a:srgbClr val="000000"/>
              </a:solidFill>
              <a:latin typeface="Cambria"/>
            </a:endParaRPr>
          </a:p>
          <a:p>
            <a:pPr marL="285750" indent="-285750">
              <a:buFont typeface="Arial" pitchFamily="34" charset="0"/>
              <a:buChar char="•"/>
            </a:pPr>
            <a:r>
              <a:rPr lang="el-GR" sz="2400" dirty="0"/>
              <a:t>Η αξιολόγηση του μαθητή και της μαθήτριας περιορίζεται στην αποτίμηση του αποτελέσματος και στην αξιολόγηση των ακαδημαϊκών επιτευγμάτων τους.</a:t>
            </a:r>
          </a:p>
          <a:p>
            <a:pPr marL="285750" indent="-285750">
              <a:buFont typeface="Arial" pitchFamily="34" charset="0"/>
              <a:buChar char="•"/>
            </a:pPr>
            <a:endParaRPr lang="el-GR" sz="2400" dirty="0"/>
          </a:p>
          <a:p>
            <a:pPr marL="285750" indent="-285750">
              <a:buFont typeface="Arial" pitchFamily="34" charset="0"/>
              <a:buChar char="•"/>
            </a:pPr>
            <a:r>
              <a:rPr lang="el-GR" sz="2400" dirty="0"/>
              <a:t>Κυριαρχία της «τελικής» ή «αθροιστικής» αξιολόγησης που πραγματοποιείται συνήθως στο τέλος μιας διδασκαλίας, μιας ενότητας ή μιας χρονικής περιόδου.</a:t>
            </a:r>
          </a:p>
          <a:p>
            <a:pPr marL="285750" indent="-285750">
              <a:buFont typeface="Arial" pitchFamily="34" charset="0"/>
              <a:buChar char="•"/>
            </a:pPr>
            <a:endParaRPr lang="el-GR" sz="2400" dirty="0"/>
          </a:p>
          <a:p>
            <a:pPr marL="285750" indent="-285750">
              <a:buFont typeface="Arial" pitchFamily="34" charset="0"/>
              <a:buChar char="•"/>
            </a:pPr>
            <a:r>
              <a:rPr lang="el-GR" sz="2400" dirty="0"/>
              <a:t>Στόχος η κατηγοριοποίηση των </a:t>
            </a:r>
            <a:r>
              <a:rPr lang="el-GR" sz="2400" dirty="0" smtClean="0"/>
              <a:t>μαθητών/-τριών </a:t>
            </a:r>
            <a:r>
              <a:rPr lang="el-GR" sz="2400" dirty="0"/>
              <a:t>με βάση έναν νοητό μέσο όρο.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906" y="5946964"/>
            <a:ext cx="33829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5946964"/>
            <a:ext cx="4035425"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Θέση υποσέλιδου 3"/>
          <p:cNvSpPr>
            <a:spLocks noGrp="1"/>
          </p:cNvSpPr>
          <p:nvPr>
            <p:ph type="ftr" sz="quarter" idx="11"/>
          </p:nvPr>
        </p:nvSpPr>
        <p:spPr/>
        <p:txBody>
          <a:bodyPr/>
          <a:lstStyle/>
          <a:p>
            <a:endParaRPr lang="el-GR">
              <a:solidFill>
                <a:srgbClr val="D4D2D0">
                  <a:shade val="50000"/>
                </a:srgbClr>
              </a:solidFill>
            </a:endParaRPr>
          </a:p>
        </p:txBody>
      </p:sp>
    </p:spTree>
    <p:extLst>
      <p:ext uri="{BB962C8B-B14F-4D97-AF65-F5344CB8AC3E}">
        <p14:creationId xmlns:p14="http://schemas.microsoft.com/office/powerpoint/2010/main" val="369396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7620000" cy="850106"/>
          </a:xfrm>
        </p:spPr>
        <p:txBody>
          <a:bodyPr/>
          <a:lstStyle/>
          <a:p>
            <a:r>
              <a:rPr lang="el-GR" sz="2400" dirty="0">
                <a:solidFill>
                  <a:srgbClr val="000000"/>
                </a:solidFill>
              </a:rPr>
              <a:t/>
            </a:r>
            <a:br>
              <a:rPr lang="el-GR" sz="2400" dirty="0">
                <a:solidFill>
                  <a:srgbClr val="000000"/>
                </a:solidFill>
              </a:rPr>
            </a:br>
            <a:r>
              <a:rPr lang="el-GR" sz="2400" b="1" dirty="0"/>
              <a:t/>
            </a:r>
            <a:br>
              <a:rPr lang="el-GR" sz="2400" b="1" dirty="0"/>
            </a:br>
            <a:r>
              <a:rPr lang="el-GR" sz="4000" b="1" dirty="0"/>
              <a:t>Βασική παραδοχή</a:t>
            </a:r>
            <a:r>
              <a:rPr lang="el-GR" sz="2400" b="1" dirty="0"/>
              <a:t/>
            </a:r>
            <a:br>
              <a:rPr lang="el-GR" sz="2400" b="1" dirty="0"/>
            </a:br>
            <a:endParaRPr lang="el-GR" sz="2400" b="1" dirty="0"/>
          </a:p>
        </p:txBody>
      </p:sp>
      <p:sp>
        <p:nvSpPr>
          <p:cNvPr id="3" name="Θέση περιεχομένου 2"/>
          <p:cNvSpPr>
            <a:spLocks noGrp="1"/>
          </p:cNvSpPr>
          <p:nvPr>
            <p:ph idx="1"/>
          </p:nvPr>
        </p:nvSpPr>
        <p:spPr>
          <a:xfrm>
            <a:off x="457200" y="1600200"/>
            <a:ext cx="7620000" cy="4421088"/>
          </a:xfrm>
        </p:spPr>
        <p:txBody>
          <a:bodyPr>
            <a:normAutofit lnSpcReduction="10000"/>
          </a:bodyPr>
          <a:lstStyle/>
          <a:p>
            <a:endParaRPr lang="el-GR" sz="800" dirty="0">
              <a:solidFill>
                <a:srgbClr val="000000"/>
              </a:solidFill>
              <a:latin typeface="Cambria"/>
            </a:endParaRPr>
          </a:p>
          <a:p>
            <a:pPr marL="114300" indent="0">
              <a:buNone/>
            </a:pPr>
            <a:r>
              <a:rPr lang="el-GR" sz="2800" dirty="0"/>
              <a:t>Κάθε μαθητής/-</a:t>
            </a:r>
            <a:r>
              <a:rPr lang="el-GR" sz="2800" dirty="0" err="1"/>
              <a:t>ήτρια</a:t>
            </a:r>
            <a:r>
              <a:rPr lang="el-GR" sz="2800" dirty="0"/>
              <a:t> ακολουθεί </a:t>
            </a:r>
            <a:r>
              <a:rPr lang="el-GR" sz="2800" b="1" dirty="0"/>
              <a:t>διαφορετική μαθησιακή πορεία </a:t>
            </a:r>
            <a:r>
              <a:rPr lang="el-GR" sz="2800" dirty="0"/>
              <a:t>ανάλογα με :</a:t>
            </a:r>
          </a:p>
          <a:p>
            <a:pPr marL="114300" indent="0">
              <a:buNone/>
            </a:pPr>
            <a:r>
              <a:rPr lang="el-GR" sz="2800" dirty="0"/>
              <a:t>- τις εμπειρίες του/της, </a:t>
            </a:r>
          </a:p>
          <a:p>
            <a:pPr marL="114300" indent="0">
              <a:buNone/>
            </a:pPr>
            <a:r>
              <a:rPr lang="el-GR" sz="2800" dirty="0"/>
              <a:t>- τα ενδιαφέροντά του/της </a:t>
            </a:r>
          </a:p>
          <a:p>
            <a:pPr marL="114300" indent="0">
              <a:buNone/>
            </a:pPr>
            <a:r>
              <a:rPr lang="el-GR" sz="2800" dirty="0"/>
              <a:t>- τον τρόπο ή τον ρυθμό με τον οποίο μαθαίνει. </a:t>
            </a:r>
          </a:p>
          <a:p>
            <a:pPr marL="114300" indent="0">
              <a:buNone/>
            </a:pPr>
            <a:r>
              <a:rPr lang="el-GR" sz="2800" dirty="0"/>
              <a:t>Κατά την αξιολόγησή του/της είναι απαραίτητο να λαμβάνεται υπόψη η </a:t>
            </a:r>
            <a:r>
              <a:rPr lang="el-GR" sz="2800" b="1" dirty="0"/>
              <a:t>μοναδικότητα και η δυναμική του/της </a:t>
            </a:r>
            <a:r>
              <a:rPr lang="el-GR" sz="2800" dirty="0"/>
              <a:t>στην προοπτική της βελτίωσής τους.</a:t>
            </a:r>
          </a:p>
          <a:p>
            <a:pPr marL="114300" indent="0">
              <a:buNone/>
            </a:pPr>
            <a:endParaRPr lang="el-GR" sz="24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6021288"/>
            <a:ext cx="33829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5959225"/>
            <a:ext cx="4035425"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Θέση υποσέλιδου 3"/>
          <p:cNvSpPr>
            <a:spLocks noGrp="1"/>
          </p:cNvSpPr>
          <p:nvPr>
            <p:ph type="ftr" sz="quarter" idx="11"/>
          </p:nvPr>
        </p:nvSpPr>
        <p:spPr/>
        <p:txBody>
          <a:bodyPr/>
          <a:lstStyle/>
          <a:p>
            <a:endParaRPr lang="el-GR">
              <a:solidFill>
                <a:srgbClr val="D4D2D0">
                  <a:shade val="50000"/>
                </a:srgbClr>
              </a:solidFill>
            </a:endParaRPr>
          </a:p>
        </p:txBody>
      </p:sp>
    </p:spTree>
    <p:extLst>
      <p:ext uri="{BB962C8B-B14F-4D97-AF65-F5344CB8AC3E}">
        <p14:creationId xmlns:p14="http://schemas.microsoft.com/office/powerpoint/2010/main" val="10108227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400" dirty="0">
                <a:solidFill>
                  <a:srgbClr val="000000"/>
                </a:solidFill>
              </a:rPr>
              <a:t/>
            </a:r>
            <a:br>
              <a:rPr lang="el-GR" sz="2400" dirty="0">
                <a:solidFill>
                  <a:srgbClr val="000000"/>
                </a:solidFill>
              </a:rPr>
            </a:br>
            <a:r>
              <a:rPr lang="el-GR" sz="2400" b="1" dirty="0"/>
              <a:t/>
            </a:r>
            <a:br>
              <a:rPr lang="el-GR" sz="2400" b="1" dirty="0"/>
            </a:br>
            <a:r>
              <a:rPr lang="el-GR" sz="4000" dirty="0"/>
              <a:t>Βασική παραδοχή</a:t>
            </a:r>
            <a:r>
              <a:rPr lang="el-GR" sz="2400" dirty="0"/>
              <a:t/>
            </a:r>
            <a:br>
              <a:rPr lang="el-GR" sz="2400" dirty="0"/>
            </a:br>
            <a:endParaRPr lang="el-GR" sz="2400" dirty="0"/>
          </a:p>
        </p:txBody>
      </p:sp>
      <p:sp>
        <p:nvSpPr>
          <p:cNvPr id="3" name="Θέση περιεχομένου 2"/>
          <p:cNvSpPr>
            <a:spLocks noGrp="1"/>
          </p:cNvSpPr>
          <p:nvPr>
            <p:ph idx="1"/>
          </p:nvPr>
        </p:nvSpPr>
        <p:spPr>
          <a:xfrm>
            <a:off x="457200" y="1600200"/>
            <a:ext cx="7620000" cy="4421088"/>
          </a:xfrm>
        </p:spPr>
        <p:txBody>
          <a:bodyPr>
            <a:normAutofit/>
          </a:bodyPr>
          <a:lstStyle/>
          <a:p>
            <a:endParaRPr lang="el-GR" sz="800" dirty="0">
              <a:solidFill>
                <a:srgbClr val="000000"/>
              </a:solidFill>
              <a:latin typeface="Cambria"/>
            </a:endParaRPr>
          </a:p>
          <a:p>
            <a:pPr marL="114300" indent="0">
              <a:buNone/>
            </a:pPr>
            <a:endParaRPr lang="el-GR" sz="24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6021288"/>
            <a:ext cx="33829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5959225"/>
            <a:ext cx="4035425"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Θέση υποσέλιδου 3"/>
          <p:cNvSpPr>
            <a:spLocks noGrp="1"/>
          </p:cNvSpPr>
          <p:nvPr>
            <p:ph type="ftr" sz="quarter" idx="11"/>
          </p:nvPr>
        </p:nvSpPr>
        <p:spPr/>
        <p:txBody>
          <a:bodyPr/>
          <a:lstStyle/>
          <a:p>
            <a:endParaRPr lang="el-GR">
              <a:solidFill>
                <a:srgbClr val="D4D2D0">
                  <a:shade val="50000"/>
                </a:srgbClr>
              </a:solidFill>
            </a:endParaRPr>
          </a:p>
        </p:txBody>
      </p:sp>
      <p:graphicFrame>
        <p:nvGraphicFramePr>
          <p:cNvPr id="7" name="4 - Θέση περιεχομένου"/>
          <p:cNvGraphicFramePr>
            <a:graphicFrameLocks noGrp="1"/>
          </p:cNvGraphicFramePr>
          <p:nvPr>
            <p:extLst>
              <p:ext uri="{D42A27DB-BD31-4B8C-83A1-F6EECF244321}">
                <p14:modId xmlns:p14="http://schemas.microsoft.com/office/powerpoint/2010/main" val="2388871818"/>
              </p:ext>
            </p:extLst>
          </p:nvPr>
        </p:nvGraphicFramePr>
        <p:xfrm>
          <a:off x="244475" y="714368"/>
          <a:ext cx="8655050" cy="54292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507901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7620000" cy="1163152"/>
          </a:xfrm>
        </p:spPr>
        <p:txBody>
          <a:bodyPr/>
          <a:lstStyle/>
          <a:p>
            <a:pPr lvl="0"/>
            <a:r>
              <a:rPr lang="el-GR" sz="2800" b="1" dirty="0"/>
              <a:t>Οι μορφές αυτές αλληλοσυνδέονται και αλληλοσυμπληρώνονται δίνοντας έμφαση: </a:t>
            </a:r>
          </a:p>
        </p:txBody>
      </p:sp>
      <p:sp>
        <p:nvSpPr>
          <p:cNvPr id="3" name="Θέση περιεχομένου 2"/>
          <p:cNvSpPr>
            <a:spLocks noGrp="1"/>
          </p:cNvSpPr>
          <p:nvPr>
            <p:ph idx="1"/>
          </p:nvPr>
        </p:nvSpPr>
        <p:spPr/>
        <p:txBody>
          <a:bodyPr>
            <a:normAutofit/>
          </a:bodyPr>
          <a:lstStyle/>
          <a:p>
            <a:pPr>
              <a:buClr>
                <a:srgbClr val="A9A57C"/>
              </a:buClr>
            </a:pPr>
            <a:r>
              <a:rPr lang="el-GR" sz="2800" dirty="0">
                <a:solidFill>
                  <a:srgbClr val="2F2B20"/>
                </a:solidFill>
                <a:latin typeface="Cambria"/>
              </a:rPr>
              <a:t>στην αξιοποίηση (σε συνεχή και συστηματική βάση) στοιχείων και πληροφοριών σχετικών με τη μάθηση και την ανάπτυξη για την ανατροφοδότηση της μάθησης και της διδασκαλίας</a:t>
            </a:r>
          </a:p>
          <a:p>
            <a:pPr>
              <a:buClr>
                <a:srgbClr val="A9A57C"/>
              </a:buClr>
            </a:pPr>
            <a:r>
              <a:rPr lang="el-GR" sz="2800" dirty="0">
                <a:solidFill>
                  <a:srgbClr val="2F2B20"/>
                </a:solidFill>
                <a:latin typeface="Cambria"/>
              </a:rPr>
              <a:t>στην ποιοτική περιγραφή της προόδου των μαθητών/-τριών ανά τακτά χρονικά διαστήματα με σκοπό την ενημέρωση των γονέων/κηδεμόνων τους.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5949280"/>
            <a:ext cx="33829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5886935"/>
            <a:ext cx="4035425"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Θέση υποσέλιδου 3"/>
          <p:cNvSpPr>
            <a:spLocks noGrp="1"/>
          </p:cNvSpPr>
          <p:nvPr>
            <p:ph type="ftr" sz="quarter" idx="11"/>
          </p:nvPr>
        </p:nvSpPr>
        <p:spPr/>
        <p:txBody>
          <a:bodyPr/>
          <a:lstStyle/>
          <a:p>
            <a:endParaRPr lang="el-GR">
              <a:solidFill>
                <a:srgbClr val="D4D2D0">
                  <a:shade val="50000"/>
                </a:srgbClr>
              </a:solidFill>
            </a:endParaRPr>
          </a:p>
        </p:txBody>
      </p:sp>
    </p:spTree>
    <p:extLst>
      <p:ext uri="{BB962C8B-B14F-4D97-AF65-F5344CB8AC3E}">
        <p14:creationId xmlns:p14="http://schemas.microsoft.com/office/powerpoint/2010/main" val="18878737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περιγραφική αξιολόγηση….</a:t>
            </a:r>
            <a:br>
              <a:rPr lang="el-GR" dirty="0"/>
            </a:br>
            <a:endParaRPr lang="el-GR" dirty="0"/>
          </a:p>
        </p:txBody>
      </p:sp>
      <p:sp>
        <p:nvSpPr>
          <p:cNvPr id="3" name="Θέση περιεχομένου 2"/>
          <p:cNvSpPr>
            <a:spLocks noGrp="1"/>
          </p:cNvSpPr>
          <p:nvPr>
            <p:ph idx="1"/>
          </p:nvPr>
        </p:nvSpPr>
        <p:spPr/>
        <p:txBody>
          <a:bodyPr>
            <a:normAutofit/>
          </a:bodyPr>
          <a:lstStyle/>
          <a:p>
            <a:r>
              <a:rPr lang="el-GR" dirty="0"/>
              <a:t>σχετίζεται με τη δημιουργία μιας εικόνας της</a:t>
            </a:r>
            <a:r>
              <a:rPr lang="en-US" dirty="0"/>
              <a:t> </a:t>
            </a:r>
            <a:r>
              <a:rPr lang="el-GR" dirty="0"/>
              <a:t>προόδου του μαθητή και της μαθήτριας σε μια συγκεκριμένη περίοδο και της πορείας που έχει</a:t>
            </a:r>
            <a:r>
              <a:rPr lang="en-US" dirty="0"/>
              <a:t> </a:t>
            </a:r>
            <a:r>
              <a:rPr lang="el-GR" dirty="0"/>
              <a:t>διανύσει σε συγκεκριμένους τομείς που απορρέουν τόσο από το Πρόγραμμα Σπουδών όσο και από το παιδαγωγικό πλαίσιο που διαμορφώνεται στην τάξη, το οποίο αφορά σε ποικίλες πτυχές της δράσης των συγκεκριμένων μαθητών και των μαθητριών στο σχολείο και επηρεάζεται από το κοινωνικό και το ευρύτερο πολιτισμικό πλαίσιο.</a:t>
            </a:r>
          </a:p>
          <a:p>
            <a:pPr marL="114300" indent="0">
              <a:buNone/>
            </a:pPr>
            <a:r>
              <a:rPr lang="el-GR" dirty="0"/>
              <a:t> </a:t>
            </a:r>
          </a:p>
          <a:p>
            <a:pPr lvl="0">
              <a:buClr>
                <a:srgbClr val="A9A57C"/>
              </a:buClr>
            </a:pPr>
            <a:endParaRPr lang="el-GR" sz="2100" dirty="0">
              <a:solidFill>
                <a:srgbClr val="2F2B20"/>
              </a:solidFill>
            </a:endParaRPr>
          </a:p>
          <a:p>
            <a:endParaRPr lang="el-GR" dirty="0"/>
          </a:p>
          <a:p>
            <a:endParaRPr lang="el-GR" dirty="0"/>
          </a:p>
          <a:p>
            <a:endParaRPr lang="el-GR" dirty="0"/>
          </a:p>
          <a:p>
            <a:endParaRPr lang="el-GR"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5589240"/>
            <a:ext cx="33829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2555" y="5589240"/>
            <a:ext cx="4035425"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Θέση υποσέλιδου 3"/>
          <p:cNvSpPr>
            <a:spLocks noGrp="1"/>
          </p:cNvSpPr>
          <p:nvPr>
            <p:ph type="ftr" sz="quarter" idx="11"/>
          </p:nvPr>
        </p:nvSpPr>
        <p:spPr/>
        <p:txBody>
          <a:bodyPr/>
          <a:lstStyle/>
          <a:p>
            <a:endParaRPr lang="el-GR">
              <a:solidFill>
                <a:srgbClr val="D4D2D0">
                  <a:shade val="50000"/>
                </a:srgbClr>
              </a:solidFill>
            </a:endParaRPr>
          </a:p>
        </p:txBody>
      </p:sp>
    </p:spTree>
    <p:extLst>
      <p:ext uri="{BB962C8B-B14F-4D97-AF65-F5344CB8AC3E}">
        <p14:creationId xmlns:p14="http://schemas.microsoft.com/office/powerpoint/2010/main" val="2791575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4402832" cy="1143000"/>
          </a:xfrm>
        </p:spPr>
        <p:txBody>
          <a:bodyPr>
            <a:normAutofit/>
          </a:bodyPr>
          <a:lstStyle/>
          <a:p>
            <a:r>
              <a:rPr lang="el-GR" sz="3200" b="1" dirty="0"/>
              <a:t>Η πιλοτική εφαρμογή</a:t>
            </a:r>
          </a:p>
        </p:txBody>
      </p:sp>
      <p:sp>
        <p:nvSpPr>
          <p:cNvPr id="3" name="Θέση περιεχομένου 2"/>
          <p:cNvSpPr>
            <a:spLocks noGrp="1"/>
          </p:cNvSpPr>
          <p:nvPr>
            <p:ph idx="1"/>
          </p:nvPr>
        </p:nvSpPr>
        <p:spPr>
          <a:xfrm>
            <a:off x="464656" y="1417638"/>
            <a:ext cx="7923768" cy="4975314"/>
          </a:xfrm>
        </p:spPr>
        <p:txBody>
          <a:bodyPr>
            <a:normAutofit/>
          </a:bodyPr>
          <a:lstStyle/>
          <a:p>
            <a:pPr marL="114300" indent="0">
              <a:lnSpc>
                <a:spcPct val="115000"/>
              </a:lnSpc>
              <a:spcAft>
                <a:spcPts val="1000"/>
              </a:spcAft>
              <a:buNone/>
            </a:pPr>
            <a:r>
              <a:rPr lang="el-GR" dirty="0"/>
              <a:t>Πρόσκληση για την προετοιμασία της εισαγωγής συστήματος Περιγραφικής Αξιολόγησης των μαθητών/-τριών σε όλες τις βαθμίδες της Υποχρεωτικής Εκπαίδευσης </a:t>
            </a:r>
          </a:p>
          <a:p>
            <a:pPr>
              <a:lnSpc>
                <a:spcPct val="115000"/>
              </a:lnSpc>
              <a:spcAft>
                <a:spcPts val="1000"/>
              </a:spcAft>
            </a:pPr>
            <a:r>
              <a:rPr lang="el-GR" dirty="0"/>
              <a:t>Στόχος η επιλογή τουλάχιστον </a:t>
            </a:r>
            <a:r>
              <a:rPr lang="el-GR" b="1" dirty="0"/>
              <a:t>65 δημόσιων σχολικών μονάδων</a:t>
            </a:r>
            <a:r>
              <a:rPr lang="el-GR" dirty="0"/>
              <a:t> (13 Νηπιαγωγείων, 26 Δημοτικών, 26 Γυμνασίων) για να λειτουργήσουν ως «πιλοτικά σχολεία». </a:t>
            </a:r>
          </a:p>
          <a:p>
            <a:pPr>
              <a:lnSpc>
                <a:spcPct val="115000"/>
              </a:lnSpc>
              <a:spcAft>
                <a:spcPts val="1000"/>
              </a:spcAft>
            </a:pPr>
            <a:r>
              <a:rPr lang="el-GR" b="1" dirty="0"/>
              <a:t>395 σχολικές μονάδες</a:t>
            </a:r>
            <a:r>
              <a:rPr lang="en-US" b="1" dirty="0"/>
              <a:t> </a:t>
            </a:r>
            <a:r>
              <a:rPr lang="el-GR" b="1" dirty="0"/>
              <a:t>εκδήλωσαν ενδιαφέρον </a:t>
            </a:r>
          </a:p>
          <a:p>
            <a:pPr>
              <a:lnSpc>
                <a:spcPct val="115000"/>
              </a:lnSpc>
              <a:spcAft>
                <a:spcPts val="1000"/>
              </a:spcAft>
            </a:pPr>
            <a:endParaRPr lang="el-GR" dirty="0"/>
          </a:p>
          <a:p>
            <a:endParaRPr lang="el-GR" dirty="0"/>
          </a:p>
          <a:p>
            <a:endParaRPr lang="el-GR" dirty="0"/>
          </a:p>
        </p:txBody>
      </p:sp>
      <p:pic>
        <p:nvPicPr>
          <p:cNvPr id="4" name="Εικόνα 3" descr="LOGO COMPAC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6165304"/>
            <a:ext cx="2656840" cy="4102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5907809"/>
            <a:ext cx="3312368" cy="667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Θέση υποσέλιδου 4"/>
          <p:cNvSpPr>
            <a:spLocks noGrp="1"/>
          </p:cNvSpPr>
          <p:nvPr>
            <p:ph type="ftr" sz="quarter" idx="11"/>
          </p:nvPr>
        </p:nvSpPr>
        <p:spPr/>
        <p:txBody>
          <a:bodyPr/>
          <a:lstStyle/>
          <a:p>
            <a:endParaRPr lang="el-GR" dirty="0">
              <a:solidFill>
                <a:srgbClr val="D4D2D0">
                  <a:shade val="50000"/>
                </a:srgbClr>
              </a:solidFill>
            </a:endParaRPr>
          </a:p>
        </p:txBody>
      </p:sp>
      <p:sp>
        <p:nvSpPr>
          <p:cNvPr id="7" name="Δεξί βέλος 6"/>
          <p:cNvSpPr/>
          <p:nvPr/>
        </p:nvSpPr>
        <p:spPr>
          <a:xfrm rot="2354854">
            <a:off x="3896205" y="4861018"/>
            <a:ext cx="655674" cy="3042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Rectangle: Rounded Corners 5">
            <a:extLst>
              <a:ext uri="{FF2B5EF4-FFF2-40B4-BE49-F238E27FC236}">
                <a16:creationId xmlns:a16="http://schemas.microsoft.com/office/drawing/2014/main" id="{63525205-A065-4CC6-BC35-017612232A49}"/>
              </a:ext>
            </a:extLst>
          </p:cNvPr>
          <p:cNvSpPr/>
          <p:nvPr/>
        </p:nvSpPr>
        <p:spPr>
          <a:xfrm>
            <a:off x="5718219" y="274638"/>
            <a:ext cx="2376264" cy="8304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b="1" dirty="0">
              <a:solidFill>
                <a:schemeClr val="bg1"/>
              </a:solidFill>
            </a:endParaRPr>
          </a:p>
          <a:p>
            <a:pPr algn="ctr"/>
            <a:r>
              <a:rPr lang="el-GR" sz="2400" b="1" dirty="0">
                <a:solidFill>
                  <a:schemeClr val="bg1"/>
                </a:solidFill>
              </a:rPr>
              <a:t>Δεκέμβριος 2016 </a:t>
            </a:r>
          </a:p>
          <a:p>
            <a:pPr algn="ctr"/>
            <a:endParaRPr lang="el-GR" dirty="0"/>
          </a:p>
        </p:txBody>
      </p:sp>
      <p:sp>
        <p:nvSpPr>
          <p:cNvPr id="10" name="Rectangle: Rounded Corners 9">
            <a:extLst>
              <a:ext uri="{FF2B5EF4-FFF2-40B4-BE49-F238E27FC236}">
                <a16:creationId xmlns:a16="http://schemas.microsoft.com/office/drawing/2014/main" id="{DF5C369E-FE02-4A7D-AC4E-F0996F6CF551}"/>
              </a:ext>
            </a:extLst>
          </p:cNvPr>
          <p:cNvSpPr/>
          <p:nvPr/>
        </p:nvSpPr>
        <p:spPr>
          <a:xfrm>
            <a:off x="5220072" y="4763392"/>
            <a:ext cx="2376264" cy="8304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b="1" dirty="0">
              <a:solidFill>
                <a:schemeClr val="bg1"/>
              </a:solidFill>
            </a:endParaRPr>
          </a:p>
          <a:p>
            <a:pPr algn="ctr"/>
            <a:r>
              <a:rPr lang="el-GR" sz="2400" b="1" dirty="0">
                <a:solidFill>
                  <a:schemeClr val="bg1"/>
                </a:solidFill>
              </a:rPr>
              <a:t>Επιλογή 81 σχολείων</a:t>
            </a:r>
          </a:p>
          <a:p>
            <a:pPr algn="ctr"/>
            <a:endParaRPr lang="el-GR" dirty="0"/>
          </a:p>
        </p:txBody>
      </p:sp>
    </p:spTree>
    <p:extLst>
      <p:ext uri="{BB962C8B-B14F-4D97-AF65-F5344CB8AC3E}">
        <p14:creationId xmlns:p14="http://schemas.microsoft.com/office/powerpoint/2010/main" val="26555765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675E47"/>
                </a:solidFill>
              </a:rPr>
              <a:t>Η περιγραφική αξιολόγηση….</a:t>
            </a:r>
            <a:br>
              <a:rPr lang="el-GR" dirty="0">
                <a:solidFill>
                  <a:srgbClr val="675E47"/>
                </a:solidFill>
              </a:rPr>
            </a:br>
            <a:endParaRPr lang="el-GR" dirty="0"/>
          </a:p>
        </p:txBody>
      </p:sp>
      <p:sp>
        <p:nvSpPr>
          <p:cNvPr id="3" name="Θέση περιεχομένου 2"/>
          <p:cNvSpPr>
            <a:spLocks noGrp="1"/>
          </p:cNvSpPr>
          <p:nvPr>
            <p:ph idx="1"/>
          </p:nvPr>
        </p:nvSpPr>
        <p:spPr>
          <a:xfrm>
            <a:off x="457200" y="1124744"/>
            <a:ext cx="7620000" cy="4608512"/>
          </a:xfrm>
        </p:spPr>
        <p:txBody>
          <a:bodyPr>
            <a:normAutofit lnSpcReduction="10000"/>
          </a:bodyPr>
          <a:lstStyle/>
          <a:p>
            <a:pPr lvl="0">
              <a:buClr>
                <a:srgbClr val="A9A57C"/>
              </a:buClr>
            </a:pPr>
            <a:endParaRPr lang="el-GR" sz="1000" dirty="0">
              <a:solidFill>
                <a:srgbClr val="2F2B20"/>
              </a:solidFill>
            </a:endParaRPr>
          </a:p>
          <a:p>
            <a:pPr marL="114300" lvl="0" indent="0">
              <a:buClr>
                <a:srgbClr val="A9A57C"/>
              </a:buClr>
              <a:buNone/>
            </a:pPr>
            <a:r>
              <a:rPr lang="en-US" sz="2800" dirty="0">
                <a:solidFill>
                  <a:srgbClr val="2F2B20"/>
                </a:solidFill>
              </a:rPr>
              <a:t>.</a:t>
            </a:r>
            <a:r>
              <a:rPr lang="el-GR" sz="2800" dirty="0">
                <a:solidFill>
                  <a:srgbClr val="2F2B20"/>
                </a:solidFill>
              </a:rPr>
              <a:t>..</a:t>
            </a:r>
            <a:r>
              <a:rPr lang="el-GR" sz="2800" b="1" dirty="0">
                <a:solidFill>
                  <a:srgbClr val="2F2B20"/>
                </a:solidFill>
              </a:rPr>
              <a:t>δίνει πληροφορίες</a:t>
            </a:r>
            <a:r>
              <a:rPr lang="el-GR" sz="2800" dirty="0">
                <a:solidFill>
                  <a:srgbClr val="2F2B20"/>
                </a:solidFill>
              </a:rPr>
              <a:t>:</a:t>
            </a:r>
          </a:p>
          <a:p>
            <a:pPr lvl="0">
              <a:buClr>
                <a:srgbClr val="A9A57C"/>
              </a:buClr>
            </a:pPr>
            <a:r>
              <a:rPr lang="el-GR" sz="2800" dirty="0">
                <a:solidFill>
                  <a:srgbClr val="2F2B20"/>
                </a:solidFill>
              </a:rPr>
              <a:t>για τον τρόπο με τον οποίο μαθαίνει ο/η μαθητής/- </a:t>
            </a:r>
            <a:r>
              <a:rPr lang="el-GR" sz="2800" dirty="0" err="1">
                <a:solidFill>
                  <a:srgbClr val="2F2B20"/>
                </a:solidFill>
              </a:rPr>
              <a:t>ήτρια</a:t>
            </a:r>
            <a:r>
              <a:rPr lang="el-GR" sz="2800" dirty="0">
                <a:solidFill>
                  <a:srgbClr val="2F2B20"/>
                </a:solidFill>
              </a:rPr>
              <a:t> και τις διαδικασίες που δρομολογεί στην προσπάθειά του να μάθει (διαδικασία)</a:t>
            </a:r>
          </a:p>
          <a:p>
            <a:pPr lvl="0">
              <a:buClr>
                <a:srgbClr val="A9A57C"/>
              </a:buClr>
            </a:pPr>
            <a:r>
              <a:rPr lang="el-GR" sz="2800" dirty="0">
                <a:solidFill>
                  <a:srgbClr val="2F2B20"/>
                </a:solidFill>
              </a:rPr>
              <a:t>για τις δεξιότητες που αναπτύσσει μέσα από αυτή τη διαδικασία, το τι τελικά μαθαίνει (προϊόν) και</a:t>
            </a:r>
          </a:p>
          <a:p>
            <a:pPr lvl="0">
              <a:buClr>
                <a:srgbClr val="A9A57C"/>
              </a:buClr>
            </a:pPr>
            <a:r>
              <a:rPr lang="el-GR" sz="2800" dirty="0">
                <a:solidFill>
                  <a:srgbClr val="2F2B20"/>
                </a:solidFill>
              </a:rPr>
              <a:t>για τη βελτίωση που παρουσιάζει σε όλους αυτούς τους τομείς (πρόοδος).</a:t>
            </a:r>
          </a:p>
          <a:p>
            <a:pPr lvl="0">
              <a:buClr>
                <a:srgbClr val="A9A57C"/>
              </a:buClr>
            </a:pPr>
            <a:endParaRPr lang="el-GR" sz="2800" dirty="0">
              <a:solidFill>
                <a:srgbClr val="2F2B20"/>
              </a:solidFill>
            </a:endParaRPr>
          </a:p>
          <a:p>
            <a:endParaRPr lang="el-GR"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3" y="5770239"/>
            <a:ext cx="33829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5770239"/>
            <a:ext cx="4035425"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Θέση υποσέλιδου 3"/>
          <p:cNvSpPr>
            <a:spLocks noGrp="1"/>
          </p:cNvSpPr>
          <p:nvPr>
            <p:ph type="ftr" sz="quarter" idx="11"/>
          </p:nvPr>
        </p:nvSpPr>
        <p:spPr/>
        <p:txBody>
          <a:bodyPr/>
          <a:lstStyle/>
          <a:p>
            <a:endParaRPr lang="el-GR">
              <a:solidFill>
                <a:srgbClr val="D4D2D0">
                  <a:shade val="50000"/>
                </a:srgbClr>
              </a:solidFill>
            </a:endParaRPr>
          </a:p>
        </p:txBody>
      </p:sp>
    </p:spTree>
    <p:extLst>
      <p:ext uri="{BB962C8B-B14F-4D97-AF65-F5344CB8AC3E}">
        <p14:creationId xmlns:p14="http://schemas.microsoft.com/office/powerpoint/2010/main" val="5065889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4000" dirty="0">
                <a:ea typeface="Georgia"/>
                <a:cs typeface="Georgia"/>
              </a:rPr>
              <a:t>Η περιγραφική αξιολόγηση </a:t>
            </a:r>
            <a:endParaRPr lang="el-GR" sz="4000" dirty="0"/>
          </a:p>
        </p:txBody>
      </p:sp>
      <p:sp>
        <p:nvSpPr>
          <p:cNvPr id="3" name="Θέση περιεχομένου 2"/>
          <p:cNvSpPr>
            <a:spLocks noGrp="1"/>
          </p:cNvSpPr>
          <p:nvPr>
            <p:ph idx="1"/>
          </p:nvPr>
        </p:nvSpPr>
        <p:spPr>
          <a:xfrm>
            <a:off x="457200" y="1600200"/>
            <a:ext cx="7620000" cy="4493096"/>
          </a:xfrm>
        </p:spPr>
        <p:txBody>
          <a:bodyPr>
            <a:normAutofit/>
          </a:bodyPr>
          <a:lstStyle/>
          <a:p>
            <a:pPr marR="408940" lvl="0" indent="-342900">
              <a:lnSpc>
                <a:spcPct val="103000"/>
              </a:lnSpc>
              <a:spcBef>
                <a:spcPts val="1150"/>
              </a:spcBef>
              <a:buFont typeface="Wingdings"/>
              <a:buChar char=""/>
              <a:tabLst>
                <a:tab pos="323850" algn="l"/>
              </a:tabLst>
            </a:pPr>
            <a:r>
              <a:rPr lang="el-GR" sz="2400" b="1" dirty="0">
                <a:ea typeface="Georgia"/>
                <a:cs typeface="Georgia"/>
              </a:rPr>
              <a:t>δεν περιορίζεται στη σύνθεση </a:t>
            </a:r>
            <a:r>
              <a:rPr lang="el-GR" sz="2400" b="1" spc="-650" dirty="0">
                <a:ea typeface="Georgia"/>
                <a:cs typeface="Georgia"/>
              </a:rPr>
              <a:t>   </a:t>
            </a:r>
            <a:r>
              <a:rPr lang="el-GR" sz="2400" b="1" spc="-40" dirty="0">
                <a:ea typeface="Georgia"/>
                <a:cs typeface="Georgia"/>
              </a:rPr>
              <a:t>του </a:t>
            </a:r>
            <a:r>
              <a:rPr lang="el-GR" sz="2400" b="1" spc="-650" dirty="0">
                <a:ea typeface="Georgia"/>
                <a:cs typeface="Georgia"/>
              </a:rPr>
              <a:t> </a:t>
            </a:r>
            <a:r>
              <a:rPr lang="el-GR" sz="2400" b="1" dirty="0">
                <a:ea typeface="Georgia"/>
                <a:cs typeface="Georgia"/>
              </a:rPr>
              <a:t>μαθησιακού</a:t>
            </a:r>
            <a:r>
              <a:rPr lang="el-GR" sz="2400" b="1" spc="-640" dirty="0">
                <a:ea typeface="Georgia"/>
                <a:cs typeface="Georgia"/>
              </a:rPr>
              <a:t> </a:t>
            </a:r>
            <a:r>
              <a:rPr lang="el-GR" sz="2400" b="1" dirty="0">
                <a:ea typeface="Georgia"/>
                <a:cs typeface="Georgia"/>
              </a:rPr>
              <a:t>προφίλ </a:t>
            </a:r>
            <a:r>
              <a:rPr lang="el-GR" sz="2400" b="1" spc="-625" dirty="0">
                <a:ea typeface="Georgia"/>
                <a:cs typeface="Georgia"/>
              </a:rPr>
              <a:t> </a:t>
            </a:r>
            <a:r>
              <a:rPr lang="el-GR" sz="2400" dirty="0">
                <a:ea typeface="Georgia"/>
                <a:cs typeface="Georgia"/>
              </a:rPr>
              <a:t>του</a:t>
            </a:r>
            <a:r>
              <a:rPr lang="el-GR" sz="2400" spc="-475" dirty="0">
                <a:ea typeface="Georgia"/>
                <a:cs typeface="Georgia"/>
              </a:rPr>
              <a:t> </a:t>
            </a:r>
            <a:r>
              <a:rPr lang="el-GR" sz="2400" dirty="0">
                <a:ea typeface="Georgia"/>
                <a:cs typeface="Georgia"/>
              </a:rPr>
              <a:t>μαθητή</a:t>
            </a:r>
            <a:r>
              <a:rPr lang="el-GR" sz="2400" spc="-465" dirty="0">
                <a:ea typeface="Georgia"/>
                <a:cs typeface="Georgia"/>
              </a:rPr>
              <a:t> </a:t>
            </a:r>
            <a:r>
              <a:rPr lang="el-GR" sz="2400" dirty="0">
                <a:ea typeface="Georgia"/>
                <a:cs typeface="Georgia"/>
              </a:rPr>
              <a:t>και της</a:t>
            </a:r>
            <a:r>
              <a:rPr lang="el-GR" sz="2400" spc="-110" dirty="0">
                <a:ea typeface="Georgia"/>
                <a:cs typeface="Georgia"/>
              </a:rPr>
              <a:t> </a:t>
            </a:r>
            <a:r>
              <a:rPr lang="el-GR" sz="2400" dirty="0">
                <a:ea typeface="Georgia"/>
                <a:cs typeface="Georgia"/>
              </a:rPr>
              <a:t>μαθήτριας.</a:t>
            </a:r>
            <a:endParaRPr lang="el-GR" sz="1050" dirty="0">
              <a:ea typeface="Georgia"/>
              <a:cs typeface="Georgia"/>
            </a:endParaRPr>
          </a:p>
          <a:p>
            <a:pPr marR="454660" lvl="0" indent="-342900">
              <a:lnSpc>
                <a:spcPct val="105000"/>
              </a:lnSpc>
              <a:spcBef>
                <a:spcPts val="1415"/>
              </a:spcBef>
              <a:buFont typeface="Wingdings"/>
              <a:buChar char=""/>
              <a:tabLst>
                <a:tab pos="323850" algn="l"/>
              </a:tabLst>
            </a:pPr>
            <a:r>
              <a:rPr lang="el-GR" sz="2400" dirty="0">
                <a:ea typeface="Georgia"/>
                <a:cs typeface="Georgia"/>
              </a:rPr>
              <a:t>Προϋποθέτει</a:t>
            </a:r>
            <a:r>
              <a:rPr lang="el-GR" sz="2400" spc="-270" dirty="0">
                <a:ea typeface="Georgia"/>
                <a:cs typeface="Georgia"/>
              </a:rPr>
              <a:t> </a:t>
            </a:r>
            <a:r>
              <a:rPr lang="el-GR" sz="2400" b="1" spc="-15" dirty="0">
                <a:ea typeface="Georgia"/>
                <a:cs typeface="Georgia"/>
              </a:rPr>
              <a:t>συλλογή </a:t>
            </a:r>
            <a:r>
              <a:rPr lang="el-GR" sz="2400" b="1" spc="-450" dirty="0">
                <a:ea typeface="Georgia"/>
                <a:cs typeface="Georgia"/>
              </a:rPr>
              <a:t> </a:t>
            </a:r>
            <a:r>
              <a:rPr lang="el-GR" sz="2400" b="1" dirty="0">
                <a:ea typeface="Georgia"/>
                <a:cs typeface="Georgia"/>
              </a:rPr>
              <a:t>πληροφοριών</a:t>
            </a:r>
            <a:r>
              <a:rPr lang="el-GR" sz="2400" b="1" spc="-435" dirty="0">
                <a:ea typeface="Georgia"/>
                <a:cs typeface="Georgia"/>
              </a:rPr>
              <a:t>  </a:t>
            </a:r>
            <a:r>
              <a:rPr lang="el-GR" sz="2400" dirty="0">
                <a:ea typeface="Georgia"/>
                <a:cs typeface="Georgia"/>
              </a:rPr>
              <a:t>με</a:t>
            </a:r>
            <a:r>
              <a:rPr lang="el-GR" sz="2400" spc="-285" dirty="0">
                <a:ea typeface="Georgia"/>
                <a:cs typeface="Georgia"/>
              </a:rPr>
              <a:t> </a:t>
            </a:r>
            <a:r>
              <a:rPr lang="el-GR" sz="2400" dirty="0">
                <a:ea typeface="Georgia"/>
                <a:cs typeface="Georgia"/>
              </a:rPr>
              <a:t>ποικίλους τρόπους και</a:t>
            </a:r>
            <a:r>
              <a:rPr lang="el-GR" sz="2400" spc="-130" dirty="0">
                <a:ea typeface="Georgia"/>
                <a:cs typeface="Georgia"/>
              </a:rPr>
              <a:t> </a:t>
            </a:r>
            <a:r>
              <a:rPr lang="el-GR" sz="2400" dirty="0">
                <a:ea typeface="Georgia"/>
                <a:cs typeface="Georgia"/>
              </a:rPr>
              <a:t>μέσα</a:t>
            </a:r>
            <a:endParaRPr lang="el-GR" sz="1050" dirty="0">
              <a:ea typeface="Georgia"/>
              <a:cs typeface="Georgia"/>
            </a:endParaRPr>
          </a:p>
          <a:p>
            <a:pPr marR="261620" lvl="0" indent="-342900">
              <a:lnSpc>
                <a:spcPct val="103000"/>
              </a:lnSpc>
              <a:spcBef>
                <a:spcPts val="1360"/>
              </a:spcBef>
              <a:buFont typeface="Wingdings"/>
              <a:buChar char=""/>
              <a:tabLst>
                <a:tab pos="400685" algn="l"/>
                <a:tab pos="401320" algn="l"/>
                <a:tab pos="2889885" algn="l"/>
              </a:tabLst>
            </a:pPr>
            <a:r>
              <a:rPr lang="el-GR" sz="2400" b="1" spc="-15" dirty="0">
                <a:ea typeface="Georgia"/>
                <a:cs typeface="Georgia"/>
              </a:rPr>
              <a:t>Σκοπός:</a:t>
            </a:r>
            <a:r>
              <a:rPr lang="el-GR" sz="2400" b="1" spc="70" dirty="0">
                <a:ea typeface="Georgia"/>
                <a:cs typeface="Georgia"/>
              </a:rPr>
              <a:t> </a:t>
            </a:r>
            <a:r>
              <a:rPr lang="el-GR" sz="2400" dirty="0">
                <a:ea typeface="Georgia"/>
                <a:cs typeface="Georgia"/>
              </a:rPr>
              <a:t>ο/η</a:t>
            </a:r>
            <a:r>
              <a:rPr lang="el-GR" sz="2400" spc="-220" dirty="0">
                <a:ea typeface="Georgia"/>
                <a:cs typeface="Georgia"/>
              </a:rPr>
              <a:t> </a:t>
            </a:r>
            <a:r>
              <a:rPr lang="el-GR" sz="2400" dirty="0">
                <a:ea typeface="Georgia"/>
                <a:cs typeface="Georgia"/>
              </a:rPr>
              <a:t>εκπαιδευτικός</a:t>
            </a:r>
            <a:r>
              <a:rPr lang="el-GR" sz="2400" spc="-190" dirty="0">
                <a:ea typeface="Georgia"/>
                <a:cs typeface="Georgia"/>
              </a:rPr>
              <a:t> </a:t>
            </a:r>
            <a:r>
              <a:rPr lang="el-GR" sz="2400" spc="-30" dirty="0">
                <a:ea typeface="Georgia"/>
                <a:cs typeface="Georgia"/>
              </a:rPr>
              <a:t>όχι</a:t>
            </a:r>
            <a:r>
              <a:rPr lang="el-GR" sz="2400" spc="-225" dirty="0">
                <a:ea typeface="Georgia"/>
                <a:cs typeface="Georgia"/>
              </a:rPr>
              <a:t> </a:t>
            </a:r>
            <a:r>
              <a:rPr lang="el-GR" sz="2400" spc="10" dirty="0">
                <a:ea typeface="Georgia"/>
                <a:cs typeface="Georgia"/>
              </a:rPr>
              <a:t>μόνο</a:t>
            </a:r>
            <a:r>
              <a:rPr lang="el-GR" sz="2400" spc="-225" dirty="0">
                <a:ea typeface="Georgia"/>
                <a:cs typeface="Georgia"/>
              </a:rPr>
              <a:t> </a:t>
            </a:r>
            <a:r>
              <a:rPr lang="el-GR" sz="2400" spc="15" dirty="0">
                <a:ea typeface="Georgia"/>
                <a:cs typeface="Georgia"/>
              </a:rPr>
              <a:t>να</a:t>
            </a:r>
            <a:r>
              <a:rPr lang="el-GR" sz="2400" spc="-225" dirty="0">
                <a:ea typeface="Georgia"/>
                <a:cs typeface="Georgia"/>
              </a:rPr>
              <a:t> </a:t>
            </a:r>
            <a:r>
              <a:rPr lang="el-GR" sz="2400" dirty="0">
                <a:ea typeface="Georgia"/>
                <a:cs typeface="Georgia"/>
              </a:rPr>
              <a:t>κατανοήσει και</a:t>
            </a:r>
            <a:r>
              <a:rPr lang="el-GR" sz="2400" spc="-190" dirty="0">
                <a:ea typeface="Georgia"/>
                <a:cs typeface="Georgia"/>
              </a:rPr>
              <a:t> </a:t>
            </a:r>
            <a:r>
              <a:rPr lang="el-GR" sz="2400" spc="15" dirty="0">
                <a:ea typeface="Georgia"/>
                <a:cs typeface="Georgia"/>
              </a:rPr>
              <a:t>να</a:t>
            </a:r>
            <a:r>
              <a:rPr lang="el-GR" sz="2400" spc="-190" dirty="0">
                <a:ea typeface="Georgia"/>
                <a:cs typeface="Georgia"/>
              </a:rPr>
              <a:t> </a:t>
            </a:r>
            <a:r>
              <a:rPr lang="el-GR" sz="2400" dirty="0">
                <a:ea typeface="Georgia"/>
                <a:cs typeface="Georgia"/>
              </a:rPr>
              <a:t>συνθέσει το μαθησιακό προφίλ του μαθητή και</a:t>
            </a:r>
            <a:r>
              <a:rPr lang="el-GR" sz="2400" spc="-105" dirty="0">
                <a:ea typeface="Georgia"/>
                <a:cs typeface="Georgia"/>
              </a:rPr>
              <a:t> </a:t>
            </a:r>
            <a:r>
              <a:rPr lang="el-GR" sz="2400" dirty="0">
                <a:ea typeface="Georgia"/>
                <a:cs typeface="Georgia"/>
              </a:rPr>
              <a:t>της</a:t>
            </a:r>
            <a:r>
              <a:rPr lang="el-GR" sz="2400" spc="-90" dirty="0">
                <a:ea typeface="Georgia"/>
                <a:cs typeface="Georgia"/>
              </a:rPr>
              <a:t> </a:t>
            </a:r>
            <a:r>
              <a:rPr lang="el-GR" sz="2400" dirty="0">
                <a:ea typeface="Georgia"/>
                <a:cs typeface="Georgia"/>
              </a:rPr>
              <a:t>μαθήτριας,</a:t>
            </a:r>
            <a:r>
              <a:rPr lang="el-GR" sz="2400" spc="-60" dirty="0">
                <a:ea typeface="Georgia"/>
                <a:cs typeface="Georgia"/>
              </a:rPr>
              <a:t> </a:t>
            </a:r>
            <a:r>
              <a:rPr lang="el-GR" sz="2400" spc="15" dirty="0">
                <a:ea typeface="Georgia"/>
                <a:cs typeface="Georgia"/>
              </a:rPr>
              <a:t>αλλά</a:t>
            </a:r>
            <a:r>
              <a:rPr lang="el-GR" sz="2400" spc="-100" dirty="0">
                <a:ea typeface="Georgia"/>
                <a:cs typeface="Georgia"/>
              </a:rPr>
              <a:t> </a:t>
            </a:r>
            <a:r>
              <a:rPr lang="el-GR" sz="2400" dirty="0">
                <a:ea typeface="Georgia"/>
                <a:cs typeface="Georgia"/>
              </a:rPr>
              <a:t>και</a:t>
            </a:r>
            <a:r>
              <a:rPr lang="el-GR" sz="2400" spc="-85" dirty="0">
                <a:ea typeface="Georgia"/>
                <a:cs typeface="Georgia"/>
              </a:rPr>
              <a:t> </a:t>
            </a:r>
            <a:r>
              <a:rPr lang="el-GR" sz="2400" b="1" dirty="0">
                <a:ea typeface="Georgia"/>
                <a:cs typeface="Georgia"/>
              </a:rPr>
              <a:t>να</a:t>
            </a:r>
            <a:r>
              <a:rPr lang="el-GR" sz="2400" b="1" spc="-275" dirty="0">
                <a:ea typeface="Georgia"/>
                <a:cs typeface="Georgia"/>
              </a:rPr>
              <a:t> </a:t>
            </a:r>
            <a:r>
              <a:rPr lang="el-GR" sz="2400" b="1" dirty="0">
                <a:ea typeface="Georgia"/>
                <a:cs typeface="Georgia"/>
              </a:rPr>
              <a:t>διερευνήσει</a:t>
            </a:r>
            <a:r>
              <a:rPr lang="el-GR" sz="2400" b="1" spc="-255" dirty="0">
                <a:ea typeface="Georgia"/>
                <a:cs typeface="Georgia"/>
              </a:rPr>
              <a:t> </a:t>
            </a:r>
            <a:r>
              <a:rPr lang="el-GR" sz="2400" b="1" spc="-35" dirty="0">
                <a:ea typeface="Georgia"/>
                <a:cs typeface="Georgia"/>
              </a:rPr>
              <a:t>τους </a:t>
            </a:r>
            <a:r>
              <a:rPr lang="el-GR" sz="2400" b="1" dirty="0">
                <a:ea typeface="Trebuchet MS"/>
                <a:cs typeface="Trebuchet MS"/>
              </a:rPr>
              <a:t>λόγους</a:t>
            </a:r>
            <a:r>
              <a:rPr lang="el-GR" sz="2400" b="1" spc="-415" dirty="0">
                <a:ea typeface="Trebuchet MS"/>
                <a:cs typeface="Trebuchet MS"/>
              </a:rPr>
              <a:t>  </a:t>
            </a:r>
            <a:r>
              <a:rPr lang="el-GR" sz="2400" b="1" spc="-20" dirty="0">
                <a:ea typeface="Trebuchet MS"/>
                <a:cs typeface="Trebuchet MS"/>
              </a:rPr>
              <a:t>και</a:t>
            </a:r>
            <a:r>
              <a:rPr lang="el-GR" sz="2400" b="1" spc="-400" dirty="0">
                <a:ea typeface="Trebuchet MS"/>
                <a:cs typeface="Trebuchet MS"/>
              </a:rPr>
              <a:t>  </a:t>
            </a:r>
            <a:r>
              <a:rPr lang="el-GR" sz="2400" b="1" dirty="0">
                <a:ea typeface="Trebuchet MS"/>
                <a:cs typeface="Trebuchet MS"/>
              </a:rPr>
              <a:t>να </a:t>
            </a:r>
            <a:r>
              <a:rPr lang="el-GR" sz="2400" b="1" spc="-410" dirty="0">
                <a:ea typeface="Trebuchet MS"/>
                <a:cs typeface="Trebuchet MS"/>
              </a:rPr>
              <a:t> </a:t>
            </a:r>
            <a:r>
              <a:rPr lang="el-GR" sz="2400" b="1" dirty="0">
                <a:ea typeface="Trebuchet MS"/>
                <a:cs typeface="Trebuchet MS"/>
              </a:rPr>
              <a:t>αναζητήσει</a:t>
            </a:r>
            <a:r>
              <a:rPr lang="el-GR" sz="2400" b="1" spc="-395" dirty="0">
                <a:ea typeface="Trebuchet MS"/>
                <a:cs typeface="Trebuchet MS"/>
              </a:rPr>
              <a:t>  </a:t>
            </a:r>
            <a:r>
              <a:rPr lang="el-GR" sz="2400" b="1" spc="-30" dirty="0">
                <a:ea typeface="Trebuchet MS"/>
                <a:cs typeface="Trebuchet MS"/>
              </a:rPr>
              <a:t>τους</a:t>
            </a:r>
            <a:r>
              <a:rPr lang="el-GR" sz="2400" b="1" spc="-415" dirty="0">
                <a:ea typeface="Trebuchet MS"/>
                <a:cs typeface="Trebuchet MS"/>
              </a:rPr>
              <a:t>  </a:t>
            </a:r>
            <a:r>
              <a:rPr lang="el-GR" sz="2400" b="1" spc="-25" dirty="0">
                <a:ea typeface="Trebuchet MS"/>
                <a:cs typeface="Trebuchet MS"/>
              </a:rPr>
              <a:t>τρόπους</a:t>
            </a:r>
            <a:r>
              <a:rPr lang="el-GR" sz="2400" b="1" spc="-380" dirty="0">
                <a:ea typeface="Trebuchet MS"/>
                <a:cs typeface="Trebuchet MS"/>
              </a:rPr>
              <a:t>  </a:t>
            </a:r>
            <a:r>
              <a:rPr lang="el-GR" sz="2400" b="1" dirty="0">
                <a:ea typeface="Trebuchet MS"/>
                <a:cs typeface="Trebuchet MS"/>
              </a:rPr>
              <a:t>με</a:t>
            </a:r>
            <a:r>
              <a:rPr lang="el-GR" sz="2400" b="1" spc="-420" dirty="0">
                <a:ea typeface="Trebuchet MS"/>
                <a:cs typeface="Trebuchet MS"/>
              </a:rPr>
              <a:t>  </a:t>
            </a:r>
            <a:r>
              <a:rPr lang="el-GR" sz="2400" b="1" spc="-35" dirty="0">
                <a:ea typeface="Trebuchet MS"/>
                <a:cs typeface="Trebuchet MS"/>
              </a:rPr>
              <a:t>τους </a:t>
            </a:r>
            <a:r>
              <a:rPr lang="el-GR" sz="2400" b="1" dirty="0">
                <a:ea typeface="Trebuchet MS"/>
                <a:cs typeface="Trebuchet MS"/>
              </a:rPr>
              <a:t>οποίους</a:t>
            </a:r>
            <a:r>
              <a:rPr lang="el-GR" sz="2400" b="1" spc="-450" dirty="0">
                <a:ea typeface="Trebuchet MS"/>
                <a:cs typeface="Trebuchet MS"/>
              </a:rPr>
              <a:t> </a:t>
            </a:r>
            <a:r>
              <a:rPr lang="el-GR" sz="2400" b="1" spc="-20" dirty="0">
                <a:ea typeface="Trebuchet MS"/>
                <a:cs typeface="Trebuchet MS"/>
              </a:rPr>
              <a:t>κάθε</a:t>
            </a:r>
            <a:r>
              <a:rPr lang="el-GR" sz="2400" b="1" spc="-475" dirty="0">
                <a:ea typeface="Trebuchet MS"/>
                <a:cs typeface="Trebuchet MS"/>
              </a:rPr>
              <a:t> </a:t>
            </a:r>
            <a:r>
              <a:rPr lang="el-GR" sz="2400" b="1" dirty="0">
                <a:ea typeface="Trebuchet MS"/>
                <a:cs typeface="Trebuchet MS"/>
              </a:rPr>
              <a:t>μαθητής </a:t>
            </a:r>
            <a:r>
              <a:rPr lang="el-GR" sz="2400" b="1" spc="-475" dirty="0">
                <a:ea typeface="Trebuchet MS"/>
                <a:cs typeface="Trebuchet MS"/>
              </a:rPr>
              <a:t> </a:t>
            </a:r>
            <a:r>
              <a:rPr lang="el-GR" sz="2400" b="1" spc="-25" dirty="0">
                <a:ea typeface="Trebuchet MS"/>
                <a:cs typeface="Trebuchet MS"/>
              </a:rPr>
              <a:t>και</a:t>
            </a:r>
            <a:r>
              <a:rPr lang="el-GR" sz="2400" b="1" spc="-470" dirty="0">
                <a:ea typeface="Trebuchet MS"/>
                <a:cs typeface="Trebuchet MS"/>
              </a:rPr>
              <a:t>  </a:t>
            </a:r>
            <a:r>
              <a:rPr lang="el-GR" sz="2400" b="1" spc="-25" dirty="0">
                <a:ea typeface="Trebuchet MS"/>
                <a:cs typeface="Trebuchet MS"/>
              </a:rPr>
              <a:t>μαθήτρια</a:t>
            </a:r>
            <a:r>
              <a:rPr lang="el-GR" sz="2400" b="1" spc="-450" dirty="0">
                <a:ea typeface="Trebuchet MS"/>
                <a:cs typeface="Trebuchet MS"/>
              </a:rPr>
              <a:t>   </a:t>
            </a:r>
            <a:r>
              <a:rPr lang="el-GR" sz="2400" b="1" dirty="0">
                <a:ea typeface="Trebuchet MS"/>
                <a:cs typeface="Trebuchet MS"/>
              </a:rPr>
              <a:t>εξελίσσεται </a:t>
            </a:r>
            <a:r>
              <a:rPr lang="el-GR" sz="2400" b="1" spc="-25" dirty="0">
                <a:ea typeface="Trebuchet MS"/>
                <a:cs typeface="Trebuchet MS"/>
              </a:rPr>
              <a:t>και</a:t>
            </a:r>
            <a:r>
              <a:rPr lang="el-GR" sz="2400" b="1" spc="-300" dirty="0">
                <a:ea typeface="Trebuchet MS"/>
                <a:cs typeface="Trebuchet MS"/>
              </a:rPr>
              <a:t> </a:t>
            </a:r>
            <a:r>
              <a:rPr lang="el-GR" sz="2400" b="1" dirty="0">
                <a:ea typeface="Trebuchet MS"/>
                <a:cs typeface="Trebuchet MS"/>
              </a:rPr>
              <a:t>προοδεύει</a:t>
            </a:r>
            <a:r>
              <a:rPr lang="el-GR" sz="2400" b="1" spc="-275" dirty="0">
                <a:ea typeface="Trebuchet MS"/>
                <a:cs typeface="Trebuchet MS"/>
              </a:rPr>
              <a:t> </a:t>
            </a:r>
            <a:r>
              <a:rPr lang="el-GR" sz="2400" b="1" spc="-35" dirty="0">
                <a:ea typeface="Trebuchet MS"/>
                <a:cs typeface="Trebuchet MS"/>
              </a:rPr>
              <a:t>στο</a:t>
            </a:r>
            <a:r>
              <a:rPr lang="el-GR" sz="2400" b="1" spc="-300" dirty="0">
                <a:ea typeface="Trebuchet MS"/>
                <a:cs typeface="Trebuchet MS"/>
              </a:rPr>
              <a:t> </a:t>
            </a:r>
            <a:r>
              <a:rPr lang="el-GR" sz="2400" b="1" dirty="0">
                <a:ea typeface="Trebuchet MS"/>
                <a:cs typeface="Trebuchet MS"/>
              </a:rPr>
              <a:t>σχολείο</a:t>
            </a:r>
            <a:r>
              <a:rPr lang="el-GR" sz="2400" dirty="0">
                <a:ea typeface="Trebuchet MS"/>
                <a:cs typeface="Trebuchet MS"/>
              </a:rPr>
              <a:t>.</a:t>
            </a:r>
            <a:endParaRPr lang="el-GR" sz="2400" b="1" dirty="0">
              <a:ea typeface="Trebuchet MS"/>
              <a:cs typeface="Trebuchet MS"/>
            </a:endParaRPr>
          </a:p>
          <a:p>
            <a:endParaRPr lang="el-GR" dirty="0"/>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5949280"/>
            <a:ext cx="4035425"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5913850"/>
            <a:ext cx="33829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Θέση υποσέλιδου 3"/>
          <p:cNvSpPr>
            <a:spLocks noGrp="1"/>
          </p:cNvSpPr>
          <p:nvPr>
            <p:ph type="ftr" sz="quarter" idx="11"/>
          </p:nvPr>
        </p:nvSpPr>
        <p:spPr/>
        <p:txBody>
          <a:bodyPr/>
          <a:lstStyle/>
          <a:p>
            <a:endParaRPr lang="el-GR">
              <a:solidFill>
                <a:srgbClr val="D4D2D0">
                  <a:shade val="50000"/>
                </a:srgbClr>
              </a:solidFill>
            </a:endParaRPr>
          </a:p>
        </p:txBody>
      </p:sp>
    </p:spTree>
    <p:extLst>
      <p:ext uri="{BB962C8B-B14F-4D97-AF65-F5344CB8AC3E}">
        <p14:creationId xmlns:p14="http://schemas.microsoft.com/office/powerpoint/2010/main" val="9726006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404664"/>
            <a:ext cx="7620000" cy="792088"/>
          </a:xfrm>
        </p:spPr>
        <p:txBody>
          <a:bodyPr/>
          <a:lstStyle/>
          <a:p>
            <a:pPr algn="ctr"/>
            <a:r>
              <a:rPr lang="el-GR" sz="3200" dirty="0"/>
              <a:t/>
            </a:r>
            <a:br>
              <a:rPr lang="el-GR" sz="3200" dirty="0"/>
            </a:br>
            <a:r>
              <a:rPr lang="el-GR" sz="3200" b="1" dirty="0"/>
              <a:t>Γιατί κρίνεται σκόπιμη η περιγραφική αξιολόγηση</a:t>
            </a:r>
            <a:r>
              <a:rPr lang="el-GR" dirty="0"/>
              <a:t/>
            </a:r>
            <a:br>
              <a:rPr lang="el-GR" dirty="0"/>
            </a:br>
            <a:endParaRPr lang="el-GR" dirty="0"/>
          </a:p>
        </p:txBody>
      </p:sp>
      <p:sp>
        <p:nvSpPr>
          <p:cNvPr id="3" name="Θέση περιεχομένου 2"/>
          <p:cNvSpPr>
            <a:spLocks noGrp="1"/>
          </p:cNvSpPr>
          <p:nvPr>
            <p:ph idx="1"/>
          </p:nvPr>
        </p:nvSpPr>
        <p:spPr>
          <a:xfrm>
            <a:off x="457200" y="1268760"/>
            <a:ext cx="7620000" cy="4680520"/>
          </a:xfrm>
        </p:spPr>
        <p:txBody>
          <a:bodyPr>
            <a:normAutofit/>
          </a:bodyPr>
          <a:lstStyle/>
          <a:p>
            <a:r>
              <a:rPr lang="el-GR" dirty="0"/>
              <a:t>Εξυπηρετεί την </a:t>
            </a:r>
            <a:r>
              <a:rPr lang="el-GR" dirty="0" err="1"/>
              <a:t>ανατροφοδοτική</a:t>
            </a:r>
            <a:r>
              <a:rPr lang="el-GR" dirty="0"/>
              <a:t> λειτουργία της αξιολογικής</a:t>
            </a:r>
          </a:p>
          <a:p>
            <a:r>
              <a:rPr lang="el-GR" dirty="0"/>
              <a:t>διαδικασίας.</a:t>
            </a:r>
          </a:p>
          <a:p>
            <a:r>
              <a:rPr lang="el-GR" dirty="0"/>
              <a:t>Μπορεί να υπηρετήσει τους σκοπούς και στόχους των Π.Σ</a:t>
            </a:r>
            <a:r>
              <a:rPr lang="en-US" dirty="0"/>
              <a:t>.</a:t>
            </a:r>
            <a:endParaRPr lang="el-GR" dirty="0"/>
          </a:p>
          <a:p>
            <a:r>
              <a:rPr lang="el-GR" dirty="0"/>
              <a:t>Μπορεί να αμβλύνει την πίεση για βαθμοθηρία και τον υπέρμετρο</a:t>
            </a:r>
            <a:r>
              <a:rPr lang="en-US" dirty="0"/>
              <a:t> </a:t>
            </a:r>
            <a:r>
              <a:rPr lang="el-GR" dirty="0"/>
              <a:t>ανταγωνισμό</a:t>
            </a:r>
            <a:r>
              <a:rPr lang="en-US" dirty="0"/>
              <a:t>.</a:t>
            </a:r>
            <a:endParaRPr lang="el-GR" dirty="0"/>
          </a:p>
          <a:p>
            <a:r>
              <a:rPr lang="el-GR" dirty="0"/>
              <a:t>Παρέχει τη δυνατότητα αναλυτικής, διαφοροποιημένης και</a:t>
            </a:r>
            <a:r>
              <a:rPr lang="en-US" dirty="0"/>
              <a:t> </a:t>
            </a:r>
            <a:r>
              <a:rPr lang="el-GR" dirty="0"/>
              <a:t>συνολικής περιγραφής των επιδόσεων του μαθητή και της μαθήτριας</a:t>
            </a:r>
            <a:r>
              <a:rPr lang="en-US" dirty="0"/>
              <a:t>.</a:t>
            </a:r>
            <a:endParaRPr lang="el-GR" dirty="0"/>
          </a:p>
          <a:p>
            <a:r>
              <a:rPr lang="el-GR" dirty="0"/>
              <a:t>Μπορεί να λειτουργήσει ως </a:t>
            </a:r>
            <a:r>
              <a:rPr lang="el-GR" dirty="0" err="1"/>
              <a:t>παρωθητικός</a:t>
            </a:r>
            <a:r>
              <a:rPr lang="el-GR" dirty="0"/>
              <a:t> παράγοντας, ώστε οι</a:t>
            </a:r>
            <a:r>
              <a:rPr lang="en-US" dirty="0"/>
              <a:t> </a:t>
            </a:r>
            <a:r>
              <a:rPr lang="el-GR" dirty="0"/>
              <a:t>μαθητές και οι μαθήτριες να κινητοποιηθούν περαιτέρω με απώτερο στόχο να βελτιωθούν, να ενισχύσουν την αυτογνωσία και την αυτοαντίληψή τους.</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5805264"/>
            <a:ext cx="33829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5826046"/>
            <a:ext cx="4035425"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Θέση υποσέλιδου 3"/>
          <p:cNvSpPr>
            <a:spLocks noGrp="1"/>
          </p:cNvSpPr>
          <p:nvPr>
            <p:ph type="ftr" sz="quarter" idx="11"/>
          </p:nvPr>
        </p:nvSpPr>
        <p:spPr/>
        <p:txBody>
          <a:bodyPr/>
          <a:lstStyle/>
          <a:p>
            <a:endParaRPr lang="el-GR">
              <a:solidFill>
                <a:srgbClr val="D4D2D0">
                  <a:shade val="50000"/>
                </a:srgbClr>
              </a:solidFill>
            </a:endParaRPr>
          </a:p>
        </p:txBody>
      </p:sp>
    </p:spTree>
    <p:extLst>
      <p:ext uri="{BB962C8B-B14F-4D97-AF65-F5344CB8AC3E}">
        <p14:creationId xmlns:p14="http://schemas.microsoft.com/office/powerpoint/2010/main" val="19500744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4000" b="1" dirty="0"/>
              <a:t>Μέθοδοι αξιολόγησης</a:t>
            </a:r>
          </a:p>
        </p:txBody>
      </p:sp>
      <p:sp>
        <p:nvSpPr>
          <p:cNvPr id="3" name="Θέση περιεχομένου 2"/>
          <p:cNvSpPr>
            <a:spLocks noGrp="1"/>
          </p:cNvSpPr>
          <p:nvPr>
            <p:ph idx="1"/>
          </p:nvPr>
        </p:nvSpPr>
        <p:spPr>
          <a:xfrm>
            <a:off x="457200" y="1268760"/>
            <a:ext cx="7620000" cy="4464496"/>
          </a:xfrm>
        </p:spPr>
        <p:txBody>
          <a:bodyPr>
            <a:normAutofit fontScale="92500"/>
          </a:bodyPr>
          <a:lstStyle/>
          <a:p>
            <a:pPr marL="0" lvl="0" indent="0">
              <a:spcBef>
                <a:spcPts val="2195"/>
              </a:spcBef>
              <a:buNone/>
              <a:tabLst>
                <a:tab pos="323850" algn="l"/>
                <a:tab pos="3418840" algn="l"/>
              </a:tabLst>
            </a:pPr>
            <a:r>
              <a:rPr lang="el-GR" dirty="0"/>
              <a:t>Ο/Η εκπαιδευτικός</a:t>
            </a:r>
          </a:p>
          <a:p>
            <a:pPr marL="742950" lvl="1" indent="-285750">
              <a:lnSpc>
                <a:spcPts val="2635"/>
              </a:lnSpc>
              <a:spcBef>
                <a:spcPts val="475"/>
              </a:spcBef>
              <a:spcAft>
                <a:spcPts val="0"/>
              </a:spcAft>
              <a:buFont typeface="Wingdings"/>
              <a:buChar char=""/>
              <a:tabLst>
                <a:tab pos="690245" algn="l"/>
              </a:tabLst>
            </a:pPr>
            <a:r>
              <a:rPr lang="el-GR" sz="2200" dirty="0"/>
              <a:t>μπορεί να συνδυάζει διαφορετικές μεθόδους προκειμένου να συλλέξει τεκμήρια σχετικά με την πρόοδο, τα επιτεύγματα, αλλά και τις δυσκολίες των μαθητών και των μαθητριών.</a:t>
            </a:r>
          </a:p>
          <a:p>
            <a:pPr marL="742950" marR="281940" lvl="1" indent="-285750">
              <a:lnSpc>
                <a:spcPct val="95000"/>
              </a:lnSpc>
              <a:spcBef>
                <a:spcPts val="555"/>
              </a:spcBef>
              <a:spcAft>
                <a:spcPts val="0"/>
              </a:spcAft>
              <a:buFont typeface="Wingdings"/>
              <a:buChar char=""/>
              <a:tabLst>
                <a:tab pos="690245" algn="l"/>
              </a:tabLst>
            </a:pPr>
            <a:r>
              <a:rPr lang="el-GR" sz="2200" dirty="0"/>
              <a:t>Είναι απαραίτητο να γνωρίζει εκ των προτέρων τι θέλει να αξιολογήσει, με ποιους τρόπους θα το αξιολογήσει και πώς θα χρησιμοποιήσει τα τεκμήρια που θα συλλέξει.</a:t>
            </a:r>
          </a:p>
          <a:p>
            <a:pPr marL="742950" marR="530225" lvl="1" indent="-285750">
              <a:lnSpc>
                <a:spcPct val="95000"/>
              </a:lnSpc>
              <a:spcBef>
                <a:spcPts val="550"/>
              </a:spcBef>
              <a:spcAft>
                <a:spcPts val="0"/>
              </a:spcAft>
              <a:buFont typeface="Wingdings"/>
              <a:buChar char=""/>
              <a:tabLst>
                <a:tab pos="690245" algn="l"/>
              </a:tabLst>
            </a:pPr>
            <a:r>
              <a:rPr lang="el-GR" sz="2200" dirty="0"/>
              <a:t>Επιλέγει ανάμεσα σε μια ποικιλία μεθόδων αξιολόγησης, ανάλογα με τον στόχο της αξιολόγησης, το γνωστικό αντικείμενο, τον τομέα ή τη διαδικασία που στοχεύει να αξιολογήσει αλλά και τα ιδιαίτερα χαρακτηριστικά της μεθόδου.</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5661248"/>
            <a:ext cx="33829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2555" y="5668175"/>
            <a:ext cx="4035425"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Θέση υποσέλιδου 3"/>
          <p:cNvSpPr>
            <a:spLocks noGrp="1"/>
          </p:cNvSpPr>
          <p:nvPr>
            <p:ph type="ftr" sz="quarter" idx="11"/>
          </p:nvPr>
        </p:nvSpPr>
        <p:spPr/>
        <p:txBody>
          <a:bodyPr/>
          <a:lstStyle/>
          <a:p>
            <a:endParaRPr lang="el-GR">
              <a:solidFill>
                <a:srgbClr val="D4D2D0">
                  <a:shade val="50000"/>
                </a:srgbClr>
              </a:solidFill>
            </a:endParaRPr>
          </a:p>
        </p:txBody>
      </p:sp>
    </p:spTree>
    <p:extLst>
      <p:ext uri="{BB962C8B-B14F-4D97-AF65-F5344CB8AC3E}">
        <p14:creationId xmlns:p14="http://schemas.microsoft.com/office/powerpoint/2010/main" val="13366082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4000" b="1" dirty="0"/>
              <a:t>Μέθοδοι αξιολόγησης</a:t>
            </a:r>
          </a:p>
        </p:txBody>
      </p:sp>
      <p:sp>
        <p:nvSpPr>
          <p:cNvPr id="3" name="Θέση περιεχομένου 2"/>
          <p:cNvSpPr>
            <a:spLocks noGrp="1"/>
          </p:cNvSpPr>
          <p:nvPr>
            <p:ph idx="1"/>
          </p:nvPr>
        </p:nvSpPr>
        <p:spPr>
          <a:xfrm>
            <a:off x="457200" y="1600200"/>
            <a:ext cx="7620000" cy="3989040"/>
          </a:xfrm>
        </p:spPr>
        <p:txBody>
          <a:bodyPr/>
          <a:lstStyle/>
          <a:p>
            <a:pPr marL="114300" indent="0">
              <a:buNone/>
            </a:pPr>
            <a:r>
              <a:rPr lang="el-GR" dirty="0"/>
              <a:t>α) η </a:t>
            </a:r>
            <a:r>
              <a:rPr lang="el-GR" dirty="0" err="1"/>
              <a:t>αυτοαξιολόγηση</a:t>
            </a:r>
            <a:r>
              <a:rPr lang="el-GR" dirty="0"/>
              <a:t>,</a:t>
            </a:r>
          </a:p>
          <a:p>
            <a:pPr marL="114300" indent="0">
              <a:buNone/>
            </a:pPr>
            <a:r>
              <a:rPr lang="el-GR" dirty="0"/>
              <a:t>β) η </a:t>
            </a:r>
            <a:r>
              <a:rPr lang="el-GR" dirty="0" err="1"/>
              <a:t>ετεροαξιολόγηση</a:t>
            </a:r>
            <a:r>
              <a:rPr lang="el-GR" dirty="0"/>
              <a:t>,</a:t>
            </a:r>
          </a:p>
          <a:p>
            <a:pPr marL="114300" indent="0">
              <a:buNone/>
            </a:pPr>
            <a:r>
              <a:rPr lang="el-GR" dirty="0"/>
              <a:t>γ) ο ατομικός φάκελος</a:t>
            </a:r>
          </a:p>
          <a:p>
            <a:pPr marL="114300" indent="0">
              <a:buNone/>
            </a:pPr>
            <a:r>
              <a:rPr lang="el-GR" dirty="0"/>
              <a:t>όπου κυρίαρχο ρόλο στη διαδικασία έχει ο ίδιος/α ο/η μαθητής/-</a:t>
            </a:r>
            <a:r>
              <a:rPr lang="el-GR" dirty="0" err="1"/>
              <a:t>ήτρια</a:t>
            </a:r>
            <a:r>
              <a:rPr lang="el-GR" dirty="0"/>
              <a:t>,</a:t>
            </a:r>
          </a:p>
          <a:p>
            <a:pPr marL="114300" indent="0">
              <a:buNone/>
            </a:pPr>
            <a:r>
              <a:rPr lang="el-GR" dirty="0"/>
              <a:t>δ) η παρατήρηση</a:t>
            </a:r>
          </a:p>
          <a:p>
            <a:pPr marL="114300" indent="0">
              <a:buNone/>
            </a:pPr>
            <a:r>
              <a:rPr lang="el-GR" dirty="0"/>
              <a:t>ε) οι συζητήσεις και</a:t>
            </a:r>
          </a:p>
          <a:p>
            <a:pPr marL="114300" indent="0">
              <a:buNone/>
            </a:pPr>
            <a:r>
              <a:rPr lang="el-GR" dirty="0"/>
              <a:t>στ) οι εργασίες/γραπτές δοκιμασίες</a:t>
            </a:r>
          </a:p>
          <a:p>
            <a:pPr marL="114300" indent="0">
              <a:buNone/>
            </a:pPr>
            <a:r>
              <a:rPr lang="el-GR" dirty="0"/>
              <a:t>όπου κυρίαρχο ρόλο στη διαδικασία έχει ο ο/η εκπαιδευτικός</a:t>
            </a:r>
          </a:p>
          <a:p>
            <a:endParaRPr lang="el-GR" dirty="0"/>
          </a:p>
          <a:p>
            <a:endParaRPr lang="el-GR"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5792092"/>
            <a:ext cx="33829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5768280"/>
            <a:ext cx="4029075"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Θέση υποσέλιδου 3"/>
          <p:cNvSpPr>
            <a:spLocks noGrp="1"/>
          </p:cNvSpPr>
          <p:nvPr>
            <p:ph type="ftr" sz="quarter" idx="11"/>
          </p:nvPr>
        </p:nvSpPr>
        <p:spPr/>
        <p:txBody>
          <a:bodyPr/>
          <a:lstStyle/>
          <a:p>
            <a:endParaRPr lang="el-GR">
              <a:solidFill>
                <a:srgbClr val="D4D2D0">
                  <a:shade val="50000"/>
                </a:srgbClr>
              </a:solidFill>
            </a:endParaRPr>
          </a:p>
        </p:txBody>
      </p:sp>
    </p:spTree>
    <p:extLst>
      <p:ext uri="{BB962C8B-B14F-4D97-AF65-F5344CB8AC3E}">
        <p14:creationId xmlns:p14="http://schemas.microsoft.com/office/powerpoint/2010/main" val="33170366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4000" b="1" dirty="0"/>
              <a:t>Τα στάδια της αξιολόγησης στην τάξη….</a:t>
            </a:r>
          </a:p>
        </p:txBody>
      </p:sp>
      <p:sp>
        <p:nvSpPr>
          <p:cNvPr id="3" name="Θέση περιεχομένου 2"/>
          <p:cNvSpPr>
            <a:spLocks noGrp="1"/>
          </p:cNvSpPr>
          <p:nvPr>
            <p:ph idx="1"/>
          </p:nvPr>
        </p:nvSpPr>
        <p:spPr>
          <a:xfrm>
            <a:off x="457200" y="1600200"/>
            <a:ext cx="7620000" cy="4349080"/>
          </a:xfrm>
        </p:spPr>
        <p:txBody>
          <a:bodyPr>
            <a:normAutofit lnSpcReduction="10000"/>
          </a:bodyPr>
          <a:lstStyle/>
          <a:p>
            <a:pPr marL="114300" indent="0">
              <a:buNone/>
            </a:pPr>
            <a:r>
              <a:rPr lang="el-GR" i="1" dirty="0"/>
              <a:t>περιγράφουν τη διαδικασία που ακολουθούμε προκειμένου να συνθέσουμε το προφίλ του μαθητή και της μαθήτριας και να προβούμε σε μια συνολική αξιολογική κρίση σχετικά με τη μάθηση και την ανάπτυξή του/της.</a:t>
            </a:r>
          </a:p>
          <a:p>
            <a:pPr marL="114300" indent="0">
              <a:buNone/>
            </a:pPr>
            <a:r>
              <a:rPr lang="el-GR" dirty="0"/>
              <a:t>Τα στάδια αυτά είναι…</a:t>
            </a:r>
          </a:p>
          <a:p>
            <a:pPr marL="114300" indent="0">
              <a:buNone/>
            </a:pPr>
            <a:r>
              <a:rPr lang="el-GR" sz="2800" dirty="0"/>
              <a:t>1. η συλλογή αξιολογικών δεδομένων</a:t>
            </a:r>
          </a:p>
          <a:p>
            <a:pPr marL="114300" indent="0">
              <a:buNone/>
            </a:pPr>
            <a:r>
              <a:rPr lang="el-GR" sz="2800" dirty="0"/>
              <a:t>2. η καταγραφή</a:t>
            </a:r>
          </a:p>
          <a:p>
            <a:pPr marL="114300" indent="0">
              <a:buNone/>
            </a:pPr>
            <a:r>
              <a:rPr lang="el-GR" sz="2800" dirty="0"/>
              <a:t>3. η ανάλυση και η ερμηνεία</a:t>
            </a:r>
          </a:p>
          <a:p>
            <a:pPr marL="114300" indent="0">
              <a:buNone/>
            </a:pPr>
            <a:r>
              <a:rPr lang="el-GR" sz="2800" dirty="0"/>
              <a:t>4. η αξιοποίηση</a:t>
            </a:r>
          </a:p>
          <a:p>
            <a:pPr marL="114300" indent="0">
              <a:buNone/>
            </a:pPr>
            <a:r>
              <a:rPr lang="el-GR" sz="2800" dirty="0"/>
              <a:t>5. η κοινοποίηση</a:t>
            </a:r>
          </a:p>
          <a:p>
            <a:endParaRPr lang="el-GR" sz="2800"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5949280"/>
            <a:ext cx="4029075"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5949280"/>
            <a:ext cx="33829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Θέση υποσέλιδου 3"/>
          <p:cNvSpPr>
            <a:spLocks noGrp="1"/>
          </p:cNvSpPr>
          <p:nvPr>
            <p:ph type="ftr" sz="quarter" idx="11"/>
          </p:nvPr>
        </p:nvSpPr>
        <p:spPr/>
        <p:txBody>
          <a:bodyPr/>
          <a:lstStyle/>
          <a:p>
            <a:endParaRPr lang="el-GR">
              <a:solidFill>
                <a:srgbClr val="D4D2D0">
                  <a:shade val="50000"/>
                </a:srgbClr>
              </a:solidFill>
            </a:endParaRPr>
          </a:p>
        </p:txBody>
      </p:sp>
    </p:spTree>
    <p:extLst>
      <p:ext uri="{BB962C8B-B14F-4D97-AF65-F5344CB8AC3E}">
        <p14:creationId xmlns:p14="http://schemas.microsoft.com/office/powerpoint/2010/main" val="23277327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4400" b="1" dirty="0"/>
              <a:t>Τα στάδια της αξιολόγησης…</a:t>
            </a:r>
          </a:p>
        </p:txBody>
      </p:sp>
      <p:sp>
        <p:nvSpPr>
          <p:cNvPr id="3" name="Θέση περιεχομένου 2"/>
          <p:cNvSpPr>
            <a:spLocks noGrp="1"/>
          </p:cNvSpPr>
          <p:nvPr>
            <p:ph idx="1"/>
          </p:nvPr>
        </p:nvSpPr>
        <p:spPr>
          <a:xfrm>
            <a:off x="457200" y="1600200"/>
            <a:ext cx="7620000" cy="4277072"/>
          </a:xfrm>
        </p:spPr>
        <p:txBody>
          <a:bodyPr>
            <a:normAutofit lnSpcReduction="10000"/>
          </a:bodyPr>
          <a:lstStyle/>
          <a:p>
            <a:r>
              <a:rPr lang="el-GR" sz="3200" dirty="0"/>
              <a:t>Δεν αναπτύσσονται γραμμικά.</a:t>
            </a:r>
          </a:p>
          <a:p>
            <a:r>
              <a:rPr lang="el-GR" sz="3200" dirty="0"/>
              <a:t>Περιγράφουν μια δυναμική διαδικασία κατά την οποία κάθε στάδιο ανατροφοδοτείται από το προηγούμενο και ανατροφοδοτεί το επόμενο.</a:t>
            </a:r>
          </a:p>
          <a:p>
            <a:r>
              <a:rPr lang="el-GR" sz="3200" dirty="0"/>
              <a:t>Ο/η εκπαιδευτικός εμπλέκεται σε μια </a:t>
            </a:r>
            <a:r>
              <a:rPr lang="el-GR" sz="3200" dirty="0" err="1"/>
              <a:t>αναστοχαστική</a:t>
            </a:r>
            <a:r>
              <a:rPr lang="el-GR" sz="3200" dirty="0"/>
              <a:t> διαδικασία με ερευνητικό προσανατολισμό, που ουσιαστικά τον καθιστά </a:t>
            </a:r>
            <a:r>
              <a:rPr lang="el-GR" sz="3200" dirty="0" err="1"/>
              <a:t>αναστοχαζόμενο</a:t>
            </a:r>
            <a:r>
              <a:rPr lang="el-GR" sz="3200" dirty="0"/>
              <a:t> επαγγελματία.</a:t>
            </a:r>
          </a:p>
          <a:p>
            <a:endParaRPr lang="el-GR" sz="3200" dirty="0"/>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5805264"/>
            <a:ext cx="33829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5812191"/>
            <a:ext cx="3883646"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Θέση υποσέλιδου 3"/>
          <p:cNvSpPr>
            <a:spLocks noGrp="1"/>
          </p:cNvSpPr>
          <p:nvPr>
            <p:ph type="ftr" sz="quarter" idx="11"/>
          </p:nvPr>
        </p:nvSpPr>
        <p:spPr/>
        <p:txBody>
          <a:bodyPr/>
          <a:lstStyle/>
          <a:p>
            <a:endParaRPr lang="el-GR">
              <a:solidFill>
                <a:srgbClr val="D4D2D0">
                  <a:shade val="50000"/>
                </a:srgbClr>
              </a:solidFill>
            </a:endParaRPr>
          </a:p>
        </p:txBody>
      </p:sp>
    </p:spTree>
    <p:extLst>
      <p:ext uri="{BB962C8B-B14F-4D97-AF65-F5344CB8AC3E}">
        <p14:creationId xmlns:p14="http://schemas.microsoft.com/office/powerpoint/2010/main" val="39170237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4400" b="1" dirty="0"/>
              <a:t>Τα στάδια της αξιολογικής διαδικασίας</a:t>
            </a:r>
          </a:p>
        </p:txBody>
      </p:sp>
      <p:pic>
        <p:nvPicPr>
          <p:cNvPr id="5" name="Θέση περιεχομένου 4"/>
          <p:cNvPicPr>
            <a:picLocks noGrp="1" noChangeAspect="1"/>
          </p:cNvPicPr>
          <p:nvPr>
            <p:ph idx="1"/>
          </p:nvPr>
        </p:nvPicPr>
        <p:blipFill>
          <a:blip r:embed="rId2"/>
          <a:stretch>
            <a:fillRect/>
          </a:stretch>
        </p:blipFill>
        <p:spPr>
          <a:xfrm>
            <a:off x="1146465" y="1600200"/>
            <a:ext cx="6241469" cy="4276725"/>
          </a:xfrm>
          <a:prstGeom prst="rect">
            <a:avLst/>
          </a:prstGeom>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5805264"/>
            <a:ext cx="33829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5812191"/>
            <a:ext cx="3883646"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Θέση υποσέλιδου 3"/>
          <p:cNvSpPr>
            <a:spLocks noGrp="1"/>
          </p:cNvSpPr>
          <p:nvPr>
            <p:ph type="ftr" sz="quarter" idx="11"/>
          </p:nvPr>
        </p:nvSpPr>
        <p:spPr/>
        <p:txBody>
          <a:bodyPr/>
          <a:lstStyle/>
          <a:p>
            <a:endParaRPr lang="el-GR">
              <a:solidFill>
                <a:srgbClr val="D4D2D0">
                  <a:shade val="50000"/>
                </a:srgbClr>
              </a:solidFill>
            </a:endParaRPr>
          </a:p>
        </p:txBody>
      </p:sp>
    </p:spTree>
    <p:extLst>
      <p:ext uri="{BB962C8B-B14F-4D97-AF65-F5344CB8AC3E}">
        <p14:creationId xmlns:p14="http://schemas.microsoft.com/office/powerpoint/2010/main" val="18777937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4400" b="1" dirty="0" err="1"/>
              <a:t>Αυτοαξιολόγηση</a:t>
            </a:r>
            <a:r>
              <a:rPr lang="el-GR" sz="4400" b="1" dirty="0"/>
              <a:t>…</a:t>
            </a:r>
          </a:p>
        </p:txBody>
      </p:sp>
      <p:sp>
        <p:nvSpPr>
          <p:cNvPr id="3" name="Θέση περιεχομένου 2"/>
          <p:cNvSpPr>
            <a:spLocks noGrp="1"/>
          </p:cNvSpPr>
          <p:nvPr>
            <p:ph idx="1"/>
          </p:nvPr>
        </p:nvSpPr>
        <p:spPr>
          <a:xfrm>
            <a:off x="457200" y="1600200"/>
            <a:ext cx="7620000" cy="4277072"/>
          </a:xfrm>
        </p:spPr>
        <p:txBody>
          <a:bodyPr>
            <a:normAutofit fontScale="92500" lnSpcReduction="10000"/>
          </a:bodyPr>
          <a:lstStyle/>
          <a:p>
            <a:pPr marL="114300" indent="0">
              <a:buNone/>
            </a:pPr>
            <a:r>
              <a:rPr lang="el-GR" sz="3200" dirty="0"/>
              <a:t>είναι μια διαδικασία διαμορφωτικής αξιολόγησης, κατά την οποία οι μαθητές και οι μαθήτριες ……</a:t>
            </a:r>
          </a:p>
          <a:p>
            <a:r>
              <a:rPr lang="el-GR" sz="3200" dirty="0"/>
              <a:t>προβληματίζονται σχετικά με την ποιότητα της εργασίας τους, </a:t>
            </a:r>
          </a:p>
          <a:p>
            <a:r>
              <a:rPr lang="el-GR" sz="3200" dirty="0"/>
              <a:t>κρίνουν τον βαθμό στον οποίο αντανακλά συγκεκριμένους και σαφείς στόχους ή κριτήρια και </a:t>
            </a:r>
          </a:p>
          <a:p>
            <a:r>
              <a:rPr lang="el-GR" sz="3200" dirty="0"/>
              <a:t>αναθεωρούν αναλόγως.</a:t>
            </a:r>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5805264"/>
            <a:ext cx="33829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5812191"/>
            <a:ext cx="3883646"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Θέση υποσέλιδου 3"/>
          <p:cNvSpPr>
            <a:spLocks noGrp="1"/>
          </p:cNvSpPr>
          <p:nvPr>
            <p:ph type="ftr" sz="quarter" idx="11"/>
          </p:nvPr>
        </p:nvSpPr>
        <p:spPr/>
        <p:txBody>
          <a:bodyPr/>
          <a:lstStyle/>
          <a:p>
            <a:endParaRPr lang="el-GR">
              <a:solidFill>
                <a:srgbClr val="D4D2D0">
                  <a:shade val="50000"/>
                </a:srgbClr>
              </a:solidFill>
            </a:endParaRPr>
          </a:p>
        </p:txBody>
      </p:sp>
    </p:spTree>
    <p:extLst>
      <p:ext uri="{BB962C8B-B14F-4D97-AF65-F5344CB8AC3E}">
        <p14:creationId xmlns:p14="http://schemas.microsoft.com/office/powerpoint/2010/main" val="10426909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4400" b="1" dirty="0"/>
              <a:t>Ευκαιρίες </a:t>
            </a:r>
            <a:r>
              <a:rPr lang="el-GR" sz="4400" b="1" dirty="0" err="1"/>
              <a:t>αυτοαξιολόγησης</a:t>
            </a:r>
            <a:r>
              <a:rPr lang="el-GR" sz="4400" b="1" dirty="0"/>
              <a:t>…</a:t>
            </a:r>
          </a:p>
        </p:txBody>
      </p:sp>
      <p:sp>
        <p:nvSpPr>
          <p:cNvPr id="3" name="Θέση περιεχομένου 2"/>
          <p:cNvSpPr>
            <a:spLocks noGrp="1"/>
          </p:cNvSpPr>
          <p:nvPr>
            <p:ph idx="1"/>
          </p:nvPr>
        </p:nvSpPr>
        <p:spPr>
          <a:xfrm>
            <a:off x="457200" y="1600200"/>
            <a:ext cx="7620000" cy="4277072"/>
          </a:xfrm>
        </p:spPr>
        <p:txBody>
          <a:bodyPr>
            <a:normAutofit fontScale="77500" lnSpcReduction="20000"/>
          </a:bodyPr>
          <a:lstStyle/>
          <a:p>
            <a:pPr marL="114300" indent="0">
              <a:buNone/>
            </a:pPr>
            <a:r>
              <a:rPr lang="el-GR" sz="3200" dirty="0"/>
              <a:t>δίνονται στους/στις μαθητές/-</a:t>
            </a:r>
            <a:r>
              <a:rPr lang="el-GR" sz="3200" dirty="0" err="1"/>
              <a:t>ήτριες</a:t>
            </a:r>
            <a:r>
              <a:rPr lang="el-GR" sz="3200" dirty="0"/>
              <a:t>, όταν καλούνται:</a:t>
            </a:r>
          </a:p>
          <a:p>
            <a:r>
              <a:rPr lang="el-GR" sz="3200" dirty="0"/>
              <a:t>να στοχαστούν και να αποτιμήσουν μια συλλογική δράση</a:t>
            </a:r>
          </a:p>
          <a:p>
            <a:r>
              <a:rPr lang="el-GR" sz="3200" dirty="0"/>
              <a:t>να αποτιμήσουν μια ατομική εργασία</a:t>
            </a:r>
          </a:p>
          <a:p>
            <a:r>
              <a:rPr lang="el-GR" sz="3200" dirty="0"/>
              <a:t>να αποτιμήσουν ή και να ερμηνεύσουν τη συμμετοχή τους στην εκπαιδευτική διαδικασία</a:t>
            </a:r>
          </a:p>
          <a:p>
            <a:r>
              <a:rPr lang="el-GR" sz="3200" dirty="0"/>
              <a:t>να ορίσουν σε συνεργασία με τον/την εκπαιδευτικό τους στόχους και τα επόμενα βήματα της μαθησιακής τους πορείας.</a:t>
            </a:r>
          </a:p>
          <a:p>
            <a:r>
              <a:rPr lang="el-GR" sz="3200" dirty="0"/>
              <a:t>να ορίσουν κριτήρια και να επιλέξουν εργασίες για τον ατομικό τους φάκελο. </a:t>
            </a:r>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5805264"/>
            <a:ext cx="33829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5812191"/>
            <a:ext cx="3883646"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Θέση υποσέλιδου 3"/>
          <p:cNvSpPr>
            <a:spLocks noGrp="1"/>
          </p:cNvSpPr>
          <p:nvPr>
            <p:ph type="ftr" sz="quarter" idx="11"/>
          </p:nvPr>
        </p:nvSpPr>
        <p:spPr/>
        <p:txBody>
          <a:bodyPr/>
          <a:lstStyle/>
          <a:p>
            <a:endParaRPr lang="el-GR">
              <a:solidFill>
                <a:srgbClr val="D4D2D0">
                  <a:shade val="50000"/>
                </a:srgbClr>
              </a:solidFill>
            </a:endParaRPr>
          </a:p>
        </p:txBody>
      </p:sp>
    </p:spTree>
    <p:extLst>
      <p:ext uri="{BB962C8B-B14F-4D97-AF65-F5344CB8AC3E}">
        <p14:creationId xmlns:p14="http://schemas.microsoft.com/office/powerpoint/2010/main" val="1256835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b="1" dirty="0"/>
              <a:t>Σκοπός της Δράσης </a:t>
            </a:r>
          </a:p>
        </p:txBody>
      </p:sp>
      <p:sp>
        <p:nvSpPr>
          <p:cNvPr id="3" name="Θέση περιεχομένου 2"/>
          <p:cNvSpPr>
            <a:spLocks noGrp="1"/>
          </p:cNvSpPr>
          <p:nvPr>
            <p:ph idx="1"/>
          </p:nvPr>
        </p:nvSpPr>
        <p:spPr>
          <a:xfrm>
            <a:off x="157374" y="2060849"/>
            <a:ext cx="7923768" cy="4104455"/>
          </a:xfrm>
        </p:spPr>
        <p:txBody>
          <a:bodyPr>
            <a:normAutofit/>
          </a:bodyPr>
          <a:lstStyle/>
          <a:p>
            <a:r>
              <a:rPr lang="el-GR" dirty="0"/>
              <a:t>η εισαγωγή συστήματος Περιγραφικής Αξιολόγησης ως παιδαγωγικά προσανατολισμένης μορφής αξιολόγησης που επιτρέπει τη διαμόρφωση πρακτικών με έμφαση </a:t>
            </a:r>
            <a:endParaRPr lang="en-US" dirty="0"/>
          </a:p>
          <a:p>
            <a:pPr lvl="1"/>
            <a:r>
              <a:rPr lang="el-GR" dirty="0"/>
              <a:t>στη συνεχή ενθάρρυνση και ενίσχυση των μαθητών/-τριών,</a:t>
            </a:r>
            <a:endParaRPr lang="en-US" dirty="0"/>
          </a:p>
          <a:p>
            <a:pPr lvl="1"/>
            <a:r>
              <a:rPr lang="el-GR" dirty="0"/>
              <a:t>στην ολόπλευρη ανάπτυξή τους, </a:t>
            </a:r>
            <a:endParaRPr lang="en-US" dirty="0"/>
          </a:p>
          <a:p>
            <a:pPr lvl="1"/>
            <a:r>
              <a:rPr lang="el-GR" dirty="0"/>
              <a:t>στην εξατομικευμένη και αναλυτική ανατροφοδότηση, </a:t>
            </a:r>
            <a:endParaRPr lang="en-US" dirty="0"/>
          </a:p>
          <a:p>
            <a:pPr lvl="1"/>
            <a:r>
              <a:rPr lang="el-GR" dirty="0"/>
              <a:t>στη συνεργατική και κοινωνική μάθηση, </a:t>
            </a:r>
            <a:endParaRPr lang="en-US" dirty="0"/>
          </a:p>
          <a:p>
            <a:pPr lvl="1"/>
            <a:r>
              <a:rPr lang="el-GR" dirty="0"/>
              <a:t>στη διαφοροποίηση και εξατομίκευση της διδασκαλίας</a:t>
            </a:r>
            <a:endParaRPr lang="en-US" dirty="0"/>
          </a:p>
          <a:p>
            <a:pPr lvl="1"/>
            <a:r>
              <a:rPr lang="el-GR" dirty="0"/>
              <a:t>στην ουσιαστική ισότητα ευκαιριών. </a:t>
            </a:r>
          </a:p>
          <a:p>
            <a:endParaRPr lang="el-GR" dirty="0"/>
          </a:p>
          <a:p>
            <a:endParaRPr lang="el-GR" dirty="0"/>
          </a:p>
          <a:p>
            <a:endParaRPr lang="el-GR" dirty="0"/>
          </a:p>
        </p:txBody>
      </p:sp>
      <p:pic>
        <p:nvPicPr>
          <p:cNvPr id="4" name="Εικόνα 3" descr="LOGO COMPAC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6165304"/>
            <a:ext cx="2656840" cy="4102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5907809"/>
            <a:ext cx="3312368" cy="667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C:\Users\DEMI\Desktop\#ΠΕΡΙΓΡΑΦΙΚΗ ΑΞΙΟΛΟΓΗΣΗ 03.10.2017\5-ΛΟΓΟΤΥΠΟ\Untitled-1.png">
            <a:extLst>
              <a:ext uri="{FF2B5EF4-FFF2-40B4-BE49-F238E27FC236}">
                <a16:creationId xmlns:a16="http://schemas.microsoft.com/office/drawing/2014/main" id="{7DC2692C-D8A1-4061-B203-62F658DEE04A}"/>
              </a:ext>
            </a:extLst>
          </p:cNvPr>
          <p:cNvPicPr/>
          <p:nvPr/>
        </p:nvPicPr>
        <p:blipFill>
          <a:blip r:embed="rId4" cstate="print"/>
          <a:srcRect/>
          <a:stretch>
            <a:fillRect/>
          </a:stretch>
        </p:blipFill>
        <p:spPr bwMode="auto">
          <a:xfrm>
            <a:off x="5292080" y="356871"/>
            <a:ext cx="2519050" cy="1559962"/>
          </a:xfrm>
          <a:prstGeom prst="rect">
            <a:avLst/>
          </a:prstGeom>
          <a:noFill/>
          <a:ln w="9525">
            <a:noFill/>
            <a:miter lim="800000"/>
            <a:headEnd/>
            <a:tailEnd/>
          </a:ln>
        </p:spPr>
      </p:pic>
    </p:spTree>
    <p:extLst>
      <p:ext uri="{BB962C8B-B14F-4D97-AF65-F5344CB8AC3E}">
        <p14:creationId xmlns:p14="http://schemas.microsoft.com/office/powerpoint/2010/main" val="42555325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1" y="0"/>
            <a:ext cx="1499015" cy="2488367"/>
          </a:xfrm>
          <a:prstGeom prst="rect">
            <a:avLst/>
          </a:prstGeom>
          <a:noFill/>
          <a:ln w="9525">
            <a:noFill/>
            <a:miter lim="800000"/>
            <a:headEnd/>
            <a:tailEnd/>
          </a:ln>
          <a:effectLst/>
        </p:spPr>
      </p:pic>
      <p:pic>
        <p:nvPicPr>
          <p:cNvPr id="4098" name="Picture 2"/>
          <p:cNvPicPr>
            <a:picLocks noChangeAspect="1" noChangeArrowheads="1"/>
          </p:cNvPicPr>
          <p:nvPr/>
        </p:nvPicPr>
        <p:blipFill>
          <a:blip r:embed="rId3"/>
          <a:srcRect/>
          <a:stretch>
            <a:fillRect/>
          </a:stretch>
        </p:blipFill>
        <p:spPr bwMode="auto">
          <a:xfrm>
            <a:off x="1469037" y="0"/>
            <a:ext cx="7674964" cy="6857999"/>
          </a:xfrm>
          <a:prstGeom prst="rect">
            <a:avLst/>
          </a:prstGeom>
          <a:noFill/>
          <a:ln w="9525">
            <a:noFill/>
            <a:miter lim="800000"/>
            <a:headEnd/>
            <a:tailEnd/>
          </a:ln>
          <a:effectLst/>
        </p:spPr>
      </p:pic>
    </p:spTree>
    <p:extLst>
      <p:ext uri="{BB962C8B-B14F-4D97-AF65-F5344CB8AC3E}">
        <p14:creationId xmlns:p14="http://schemas.microsoft.com/office/powerpoint/2010/main" val="67306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4400" b="1" dirty="0" err="1"/>
              <a:t>Ετεροαξιολόγηση</a:t>
            </a:r>
            <a:endParaRPr lang="el-GR" sz="4400" b="1" dirty="0"/>
          </a:p>
        </p:txBody>
      </p:sp>
      <p:sp>
        <p:nvSpPr>
          <p:cNvPr id="3" name="Θέση περιεχομένου 2"/>
          <p:cNvSpPr>
            <a:spLocks noGrp="1"/>
          </p:cNvSpPr>
          <p:nvPr>
            <p:ph idx="1"/>
          </p:nvPr>
        </p:nvSpPr>
        <p:spPr>
          <a:xfrm>
            <a:off x="457200" y="1600200"/>
            <a:ext cx="7620000" cy="4277072"/>
          </a:xfrm>
        </p:spPr>
        <p:txBody>
          <a:bodyPr>
            <a:normAutofit fontScale="85000" lnSpcReduction="20000"/>
          </a:bodyPr>
          <a:lstStyle/>
          <a:p>
            <a:pPr marL="114300" indent="0">
              <a:buNone/>
            </a:pPr>
            <a:r>
              <a:rPr lang="el-GR" sz="3200" dirty="0"/>
              <a:t>Οι μαθητές και οι μαθήτριες ….</a:t>
            </a:r>
          </a:p>
          <a:p>
            <a:r>
              <a:rPr lang="el-GR" sz="3200" dirty="0"/>
              <a:t>συχνά αναλαμβάνουν την αξιολόγηση συμμαθητών και συμμαθητριών τους, σε συνδυασμό με διαδικασίες </a:t>
            </a:r>
            <a:r>
              <a:rPr lang="el-GR" sz="3200" dirty="0" err="1"/>
              <a:t>αυτοαξιολόγησης</a:t>
            </a:r>
            <a:r>
              <a:rPr lang="el-GR" sz="3200" dirty="0"/>
              <a:t>.</a:t>
            </a:r>
          </a:p>
          <a:p>
            <a:r>
              <a:rPr lang="el-GR" sz="3200" dirty="0"/>
              <a:t>προβληματίζονται σχετικά με τις δικές τους προσπάθειες και με τη δική τους εργασία αλλά και με την εργασία των συμμαθητών/-τριών τους.</a:t>
            </a:r>
          </a:p>
          <a:p>
            <a:r>
              <a:rPr lang="el-GR" sz="3200" dirty="0"/>
              <a:t>αξιολογούν τη μάθηση συμμαθητών/τριών τους με τα ίδια κριτήρια που χρησιμοποιούν για να ελέγξουν τη μάθησή τους στη διαδικασία της </a:t>
            </a:r>
            <a:r>
              <a:rPr lang="el-GR" sz="3200" dirty="0" err="1"/>
              <a:t>αυτοαξιολόγησης</a:t>
            </a:r>
            <a:r>
              <a:rPr lang="el-GR" sz="3200" dirty="0"/>
              <a:t>. </a:t>
            </a:r>
          </a:p>
          <a:p>
            <a:endParaRPr lang="el-GR" sz="3200" dirty="0"/>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5805264"/>
            <a:ext cx="33829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5812191"/>
            <a:ext cx="3883646"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Θέση υποσέλιδου 3"/>
          <p:cNvSpPr>
            <a:spLocks noGrp="1"/>
          </p:cNvSpPr>
          <p:nvPr>
            <p:ph type="ftr" sz="quarter" idx="11"/>
          </p:nvPr>
        </p:nvSpPr>
        <p:spPr/>
        <p:txBody>
          <a:bodyPr/>
          <a:lstStyle/>
          <a:p>
            <a:endParaRPr lang="el-GR">
              <a:solidFill>
                <a:srgbClr val="D4D2D0">
                  <a:shade val="50000"/>
                </a:srgbClr>
              </a:solidFill>
            </a:endParaRPr>
          </a:p>
        </p:txBody>
      </p:sp>
    </p:spTree>
    <p:extLst>
      <p:ext uri="{BB962C8B-B14F-4D97-AF65-F5344CB8AC3E}">
        <p14:creationId xmlns:p14="http://schemas.microsoft.com/office/powerpoint/2010/main" val="4391831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srcRect/>
          <a:stretch>
            <a:fillRect/>
          </a:stretch>
        </p:blipFill>
        <p:spPr bwMode="auto">
          <a:xfrm>
            <a:off x="1723870" y="179882"/>
            <a:ext cx="7225258" cy="6678118"/>
          </a:xfrm>
          <a:prstGeom prst="rect">
            <a:avLst/>
          </a:prstGeom>
          <a:noFill/>
          <a:ln w="9525">
            <a:noFill/>
            <a:miter lim="800000"/>
            <a:headEnd/>
            <a:tailEnd/>
          </a:ln>
          <a:effectLst/>
        </p:spPr>
      </p:pic>
      <p:pic>
        <p:nvPicPr>
          <p:cNvPr id="4" name="Picture 2"/>
          <p:cNvPicPr>
            <a:picLocks noChangeAspect="1" noChangeArrowheads="1"/>
          </p:cNvPicPr>
          <p:nvPr/>
        </p:nvPicPr>
        <p:blipFill>
          <a:blip r:embed="rId3"/>
          <a:srcRect/>
          <a:stretch>
            <a:fillRect/>
          </a:stretch>
        </p:blipFill>
        <p:spPr bwMode="auto">
          <a:xfrm>
            <a:off x="1" y="0"/>
            <a:ext cx="1783829" cy="2488367"/>
          </a:xfrm>
          <a:prstGeom prst="rect">
            <a:avLst/>
          </a:prstGeom>
          <a:noFill/>
          <a:ln w="9525">
            <a:noFill/>
            <a:miter lim="800000"/>
            <a:headEnd/>
            <a:tailEnd/>
          </a:ln>
          <a:effectLst/>
        </p:spPr>
      </p:pic>
    </p:spTree>
    <p:extLst>
      <p:ext uri="{BB962C8B-B14F-4D97-AF65-F5344CB8AC3E}">
        <p14:creationId xmlns:p14="http://schemas.microsoft.com/office/powerpoint/2010/main" val="4067886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4400" b="1" dirty="0"/>
              <a:t>Παρατήρηση</a:t>
            </a:r>
          </a:p>
        </p:txBody>
      </p:sp>
      <p:sp>
        <p:nvSpPr>
          <p:cNvPr id="3" name="Θέση περιεχομένου 2"/>
          <p:cNvSpPr>
            <a:spLocks noGrp="1"/>
          </p:cNvSpPr>
          <p:nvPr>
            <p:ph idx="1"/>
          </p:nvPr>
        </p:nvSpPr>
        <p:spPr>
          <a:xfrm>
            <a:off x="457200" y="1600200"/>
            <a:ext cx="7620000" cy="4277072"/>
          </a:xfrm>
        </p:spPr>
        <p:txBody>
          <a:bodyPr>
            <a:normAutofit fontScale="92500" lnSpcReduction="20000"/>
          </a:bodyPr>
          <a:lstStyle/>
          <a:p>
            <a:r>
              <a:rPr lang="el-GR" sz="3200" dirty="0"/>
              <a:t>Η συστηματική παρατήρηση (</a:t>
            </a:r>
            <a:r>
              <a:rPr lang="el-GR" sz="3200" dirty="0" err="1"/>
              <a:t>systematic</a:t>
            </a:r>
            <a:r>
              <a:rPr lang="el-GR" sz="3200" dirty="0"/>
              <a:t> </a:t>
            </a:r>
            <a:r>
              <a:rPr lang="el-GR" sz="3200" dirty="0" err="1"/>
              <a:t>observation</a:t>
            </a:r>
            <a:r>
              <a:rPr lang="el-GR" sz="3200" dirty="0"/>
              <a:t>) είναι μια δυναμική ποιοτική μέθοδος που αξιοποιείται προκειμένου να καταγραφούν από τον παρατηρητή φαινόμενα και καταστάσεις, όπως αυτά λαμβάνουν χώρα. </a:t>
            </a:r>
          </a:p>
          <a:p>
            <a:r>
              <a:rPr lang="el-GR" sz="3200" dirty="0"/>
              <a:t>Τη χρησιμοποιούν εκπαιδευτικοί και </a:t>
            </a:r>
            <a:r>
              <a:rPr lang="el-GR" sz="3200" dirty="0" smtClean="0"/>
              <a:t>ερευνητές/-</a:t>
            </a:r>
            <a:r>
              <a:rPr lang="el-GR" sz="3200" dirty="0" err="1" smtClean="0"/>
              <a:t>τριες</a:t>
            </a:r>
            <a:r>
              <a:rPr lang="el-GR" sz="3200" dirty="0" smtClean="0"/>
              <a:t> </a:t>
            </a:r>
            <a:r>
              <a:rPr lang="el-GR" sz="3200" dirty="0"/>
              <a:t>για να κατανοήσουν τα γεγονότα και να αναδειχθούν τα νοήματα των πράξεων των υποκειμένων και των σύνθετων αλληλεπιδράσεων… </a:t>
            </a:r>
          </a:p>
          <a:p>
            <a:endParaRPr lang="el-GR" sz="3200" dirty="0"/>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5805264"/>
            <a:ext cx="33829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5812191"/>
            <a:ext cx="3883646"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Θέση υποσέλιδου 3"/>
          <p:cNvSpPr>
            <a:spLocks noGrp="1"/>
          </p:cNvSpPr>
          <p:nvPr>
            <p:ph type="ftr" sz="quarter" idx="11"/>
          </p:nvPr>
        </p:nvSpPr>
        <p:spPr/>
        <p:txBody>
          <a:bodyPr/>
          <a:lstStyle/>
          <a:p>
            <a:endParaRPr lang="el-GR">
              <a:solidFill>
                <a:srgbClr val="D4D2D0">
                  <a:shade val="50000"/>
                </a:srgbClr>
              </a:solidFill>
            </a:endParaRPr>
          </a:p>
        </p:txBody>
      </p:sp>
    </p:spTree>
    <p:extLst>
      <p:ext uri="{BB962C8B-B14F-4D97-AF65-F5344CB8AC3E}">
        <p14:creationId xmlns:p14="http://schemas.microsoft.com/office/powerpoint/2010/main" val="31477222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7620000" cy="850106"/>
          </a:xfrm>
        </p:spPr>
        <p:txBody>
          <a:bodyPr/>
          <a:lstStyle/>
          <a:p>
            <a:r>
              <a:rPr lang="el-GR" sz="4400" b="1" dirty="0"/>
              <a:t>Παρατήρηση και καταγραφή</a:t>
            </a:r>
          </a:p>
        </p:txBody>
      </p:sp>
      <p:sp>
        <p:nvSpPr>
          <p:cNvPr id="3" name="Θέση περιεχομένου 2"/>
          <p:cNvSpPr>
            <a:spLocks noGrp="1"/>
          </p:cNvSpPr>
          <p:nvPr>
            <p:ph idx="1"/>
          </p:nvPr>
        </p:nvSpPr>
        <p:spPr>
          <a:xfrm>
            <a:off x="457200" y="1268760"/>
            <a:ext cx="7620000" cy="4608512"/>
          </a:xfrm>
        </p:spPr>
        <p:txBody>
          <a:bodyPr>
            <a:normAutofit fontScale="92500" lnSpcReduction="20000"/>
          </a:bodyPr>
          <a:lstStyle/>
          <a:p>
            <a:r>
              <a:rPr lang="el-GR" sz="3200" dirty="0"/>
              <a:t>Επιτρέπει στον/την εκπαιδευτικό να περιγράψει τη διαδικασία της μάθησης και τον τρόπο με τον οποίο συντελείται στο συγκεκριμένο εκπαιδευτικό πλαίσιο. </a:t>
            </a:r>
          </a:p>
          <a:p>
            <a:pPr marL="114300" indent="0">
              <a:buNone/>
            </a:pPr>
            <a:r>
              <a:rPr lang="el-GR" sz="3200" dirty="0"/>
              <a:t>Έχει τη δυνατότητα  να επισημάνει </a:t>
            </a:r>
          </a:p>
          <a:p>
            <a:r>
              <a:rPr lang="el-GR" sz="3200" dirty="0"/>
              <a:t>τι έχει μάθει κάθε μαθητής/-</a:t>
            </a:r>
            <a:r>
              <a:rPr lang="el-GR" sz="3200" dirty="0" err="1"/>
              <a:t>ήτρια</a:t>
            </a:r>
            <a:r>
              <a:rPr lang="el-GR" sz="3200" dirty="0"/>
              <a:t>, </a:t>
            </a:r>
          </a:p>
          <a:p>
            <a:r>
              <a:rPr lang="el-GR" sz="3200" dirty="0"/>
              <a:t>πώς το έχει μάθει, και </a:t>
            </a:r>
          </a:p>
          <a:p>
            <a:r>
              <a:rPr lang="el-GR" sz="3200" dirty="0"/>
              <a:t>τι τον/την κινητοποιεί, </a:t>
            </a:r>
          </a:p>
          <a:p>
            <a:r>
              <a:rPr lang="el-GR" sz="3200" dirty="0"/>
              <a:t>ποια είναι η αλληλεπίδραση του μαθητή και της μαθήτριας τόσο με το περιεχόμενο της μάθησης, όσο και με τα αποτελέσματά της. </a:t>
            </a:r>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5805264"/>
            <a:ext cx="33829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5812191"/>
            <a:ext cx="3883646"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Θέση υποσέλιδου 3"/>
          <p:cNvSpPr>
            <a:spLocks noGrp="1"/>
          </p:cNvSpPr>
          <p:nvPr>
            <p:ph type="ftr" sz="quarter" idx="11"/>
          </p:nvPr>
        </p:nvSpPr>
        <p:spPr/>
        <p:txBody>
          <a:bodyPr/>
          <a:lstStyle/>
          <a:p>
            <a:endParaRPr lang="el-GR">
              <a:solidFill>
                <a:srgbClr val="D4D2D0">
                  <a:shade val="50000"/>
                </a:srgbClr>
              </a:solidFill>
            </a:endParaRPr>
          </a:p>
        </p:txBody>
      </p:sp>
    </p:spTree>
    <p:extLst>
      <p:ext uri="{BB962C8B-B14F-4D97-AF65-F5344CB8AC3E}">
        <p14:creationId xmlns:p14="http://schemas.microsoft.com/office/powerpoint/2010/main" val="10516084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1723870" y="0"/>
            <a:ext cx="7420130" cy="6858000"/>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0" y="1"/>
            <a:ext cx="2158584" cy="3117954"/>
          </a:xfrm>
          <a:prstGeom prst="rect">
            <a:avLst/>
          </a:prstGeom>
          <a:noFill/>
          <a:ln w="9525">
            <a:noFill/>
            <a:miter lim="800000"/>
            <a:headEnd/>
            <a:tailEnd/>
          </a:ln>
          <a:effectLst/>
        </p:spPr>
      </p:pic>
    </p:spTree>
    <p:extLst>
      <p:ext uri="{BB962C8B-B14F-4D97-AF65-F5344CB8AC3E}">
        <p14:creationId xmlns:p14="http://schemas.microsoft.com/office/powerpoint/2010/main" val="3826724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1424066" y="-1"/>
            <a:ext cx="7495081" cy="6655633"/>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1" y="0"/>
            <a:ext cx="1663907" cy="2698230"/>
          </a:xfrm>
          <a:prstGeom prst="rect">
            <a:avLst/>
          </a:prstGeom>
          <a:noFill/>
          <a:ln w="9525">
            <a:noFill/>
            <a:miter lim="800000"/>
            <a:headEnd/>
            <a:tailEnd/>
          </a:ln>
          <a:effectLst/>
        </p:spPr>
      </p:pic>
    </p:spTree>
    <p:extLst>
      <p:ext uri="{BB962C8B-B14F-4D97-AF65-F5344CB8AC3E}">
        <p14:creationId xmlns:p14="http://schemas.microsoft.com/office/powerpoint/2010/main" val="1881306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4400" b="1" dirty="0"/>
              <a:t>Γραπτή δοκιμασία</a:t>
            </a:r>
          </a:p>
        </p:txBody>
      </p:sp>
      <p:sp>
        <p:nvSpPr>
          <p:cNvPr id="3" name="Θέση περιεχομένου 2"/>
          <p:cNvSpPr>
            <a:spLocks noGrp="1"/>
          </p:cNvSpPr>
          <p:nvPr>
            <p:ph idx="1"/>
          </p:nvPr>
        </p:nvSpPr>
        <p:spPr>
          <a:xfrm>
            <a:off x="457200" y="1600200"/>
            <a:ext cx="7620000" cy="4277072"/>
          </a:xfrm>
        </p:spPr>
        <p:txBody>
          <a:bodyPr>
            <a:normAutofit fontScale="77500" lnSpcReduction="20000"/>
          </a:bodyPr>
          <a:lstStyle/>
          <a:p>
            <a:r>
              <a:rPr lang="el-GR" sz="3200" dirty="0"/>
              <a:t>ένα σύνολο από ερωτήσεις ανοιχτού ή/και κλειστού τύπου που θέτει ο/η εκπαιδευτικός για την αξιολόγηση της μάθησης των μαθητών /-τριών και τον προσδιορισμό του βαθμού επίτευξης ενός ή περισσότερων διδακτικών/μαθησιακών στόχων.  </a:t>
            </a:r>
          </a:p>
          <a:p>
            <a:r>
              <a:rPr lang="el-GR" sz="3200" dirty="0"/>
              <a:t>μ</a:t>
            </a:r>
            <a:r>
              <a:rPr lang="el-GR" sz="3200" dirty="0" smtClean="0"/>
              <a:t>πορούν </a:t>
            </a:r>
            <a:r>
              <a:rPr lang="el-GR" sz="3200" dirty="0"/>
              <a:t>να χρησιμοποιούνται καθ’ όλη τη διάρκεια του σχολικού έτους ως βάση για συνεχή αξιολόγηση για τη μάθηση ή στο τέλος μιας διδακτικής ενότητας ή μιας χρονικής περιόδου με σκοπό την τελική αξιολόγηση της μάθησης. </a:t>
            </a:r>
          </a:p>
          <a:p>
            <a:r>
              <a:rPr lang="el-GR" sz="3200" dirty="0"/>
              <a:t>μ</a:t>
            </a:r>
            <a:r>
              <a:rPr lang="el-GR" sz="3200" dirty="0" smtClean="0"/>
              <a:t>πορούν </a:t>
            </a:r>
            <a:r>
              <a:rPr lang="el-GR" sz="3200" dirty="0"/>
              <a:t>να εξυπηρετούν τόσο τους σκοπούς της διαμορφωτικής όσο και της τελικής αξιολόγησης. </a:t>
            </a:r>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5805264"/>
            <a:ext cx="33829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5812191"/>
            <a:ext cx="3883646"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Θέση υποσέλιδου 3"/>
          <p:cNvSpPr>
            <a:spLocks noGrp="1"/>
          </p:cNvSpPr>
          <p:nvPr>
            <p:ph type="ftr" sz="quarter" idx="11"/>
          </p:nvPr>
        </p:nvSpPr>
        <p:spPr/>
        <p:txBody>
          <a:bodyPr/>
          <a:lstStyle/>
          <a:p>
            <a:endParaRPr lang="el-GR">
              <a:solidFill>
                <a:srgbClr val="D4D2D0">
                  <a:shade val="50000"/>
                </a:srgbClr>
              </a:solidFill>
            </a:endParaRPr>
          </a:p>
        </p:txBody>
      </p:sp>
    </p:spTree>
    <p:extLst>
      <p:ext uri="{BB962C8B-B14F-4D97-AF65-F5344CB8AC3E}">
        <p14:creationId xmlns:p14="http://schemas.microsoft.com/office/powerpoint/2010/main" val="13304753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2233534" y="329784"/>
            <a:ext cx="6910466" cy="6235907"/>
          </a:xfrm>
          <a:prstGeom prst="rect">
            <a:avLst/>
          </a:prstGeom>
          <a:noFill/>
          <a:ln w="9525">
            <a:noFill/>
            <a:miter lim="800000"/>
            <a:headEnd/>
            <a:tailEnd/>
          </a:ln>
          <a:effectLst/>
        </p:spPr>
      </p:pic>
      <p:pic>
        <p:nvPicPr>
          <p:cNvPr id="4" name="Picture 3"/>
          <p:cNvPicPr>
            <a:picLocks noChangeAspect="1" noChangeArrowheads="1"/>
          </p:cNvPicPr>
          <p:nvPr/>
        </p:nvPicPr>
        <p:blipFill>
          <a:blip r:embed="rId3"/>
          <a:srcRect/>
          <a:stretch>
            <a:fillRect/>
          </a:stretch>
        </p:blipFill>
        <p:spPr bwMode="auto">
          <a:xfrm>
            <a:off x="1" y="-1"/>
            <a:ext cx="2308484" cy="3177915"/>
          </a:xfrm>
          <a:prstGeom prst="rect">
            <a:avLst/>
          </a:prstGeom>
          <a:noFill/>
          <a:ln w="9525">
            <a:noFill/>
            <a:miter lim="800000"/>
            <a:headEnd/>
            <a:tailEnd/>
          </a:ln>
          <a:effectLst/>
        </p:spPr>
      </p:pic>
    </p:spTree>
    <p:extLst>
      <p:ext uri="{BB962C8B-B14F-4D97-AF65-F5344CB8AC3E}">
        <p14:creationId xmlns:p14="http://schemas.microsoft.com/office/powerpoint/2010/main" val="1617388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4400" b="1" dirty="0"/>
              <a:t>Φάκελος μαθητή/-</a:t>
            </a:r>
            <a:r>
              <a:rPr lang="el-GR" sz="4400" b="1" dirty="0" err="1"/>
              <a:t>ήτριας</a:t>
            </a:r>
            <a:endParaRPr lang="el-GR" sz="4400" b="1" dirty="0"/>
          </a:p>
        </p:txBody>
      </p:sp>
      <p:sp>
        <p:nvSpPr>
          <p:cNvPr id="3" name="Θέση περιεχομένου 2"/>
          <p:cNvSpPr>
            <a:spLocks noGrp="1"/>
          </p:cNvSpPr>
          <p:nvPr>
            <p:ph idx="1"/>
          </p:nvPr>
        </p:nvSpPr>
        <p:spPr>
          <a:xfrm>
            <a:off x="457200" y="1268760"/>
            <a:ext cx="7620000" cy="4608512"/>
          </a:xfrm>
        </p:spPr>
        <p:txBody>
          <a:bodyPr>
            <a:normAutofit fontScale="70000" lnSpcReduction="20000"/>
          </a:bodyPr>
          <a:lstStyle/>
          <a:p>
            <a:r>
              <a:rPr lang="el-GR" sz="3200" dirty="0"/>
              <a:t>είναι «μια συλλογή μαθητικών εργασιών που εκθέτει τις προσπάθειες των παιδιών, την πρόοδό τους και τα επιτεύγματά τους σε μία ή περισσότερες γνωστικές περιοχές. Η συλλογή αυτή πρέπει να περιλαμβάνει τη μαθητική συμμετοχή στην επιλογή των περιεχομένων, τα κριτήρια για την επιλογή, τα κριτήρια για την αξιολόγησή τους, και τεκμήρια του μαθητικού </a:t>
            </a:r>
            <a:r>
              <a:rPr lang="el-GR" sz="3200" dirty="0" err="1"/>
              <a:t>αναστοχασμού</a:t>
            </a:r>
            <a:r>
              <a:rPr lang="el-GR" sz="3200" dirty="0"/>
              <a:t> πάνω στον τρόπο με τον οποίο οι εργασίες παρήχθησαν».</a:t>
            </a:r>
          </a:p>
          <a:p>
            <a:pPr>
              <a:buFont typeface="Wingdings" pitchFamily="2" charset="2"/>
              <a:buChar char="§"/>
            </a:pPr>
            <a:r>
              <a:rPr lang="el-GR" sz="3200" dirty="0"/>
              <a:t>αποτελεί μέσον τόσο για να εμπλακούν οι </a:t>
            </a:r>
            <a:r>
              <a:rPr lang="el-GR" sz="3200" dirty="0" smtClean="0"/>
              <a:t>μαθητές/-</a:t>
            </a:r>
            <a:r>
              <a:rPr lang="el-GR" sz="3200" dirty="0" err="1" smtClean="0"/>
              <a:t>τριες</a:t>
            </a:r>
            <a:r>
              <a:rPr lang="el-GR" sz="3200" dirty="0" smtClean="0"/>
              <a:t> </a:t>
            </a:r>
            <a:r>
              <a:rPr lang="el-GR" sz="3200" dirty="0"/>
              <a:t>στη διαδικασία της </a:t>
            </a:r>
            <a:r>
              <a:rPr lang="el-GR" sz="3200" dirty="0" err="1"/>
              <a:t>αυτοαξιολόγησης</a:t>
            </a:r>
            <a:r>
              <a:rPr lang="el-GR" sz="3200" dirty="0"/>
              <a:t> όσο και για να καθοριστούν οι στόχοι μάθησης. </a:t>
            </a:r>
          </a:p>
          <a:p>
            <a:pPr>
              <a:buFont typeface="Wingdings" pitchFamily="2" charset="2"/>
              <a:buChar char="§"/>
            </a:pPr>
            <a:r>
              <a:rPr lang="el-GR" sz="3200" dirty="0"/>
              <a:t>μπορεί να αποτελέσει διαδικασία αξιολόγησης (αξιολόγηση για τη μάθηση) και το τελικό προϊόν των εναλλακτικών μορφών αξιολόγησης που θα αποτυπώνει και την πορεία του/της μαθητή/-</a:t>
            </a:r>
            <a:r>
              <a:rPr lang="el-GR" sz="3200" dirty="0" err="1"/>
              <a:t>ήτριας</a:t>
            </a:r>
            <a:r>
              <a:rPr lang="el-GR" sz="3200" dirty="0"/>
              <a:t> στη διάρκεια μιας καθορισμένης περιόδου (αξιολόγηση της μάθησης).</a:t>
            </a:r>
          </a:p>
          <a:p>
            <a:endParaRPr lang="el-GR" sz="3200" dirty="0"/>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5805264"/>
            <a:ext cx="33829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5812191"/>
            <a:ext cx="3883646"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Θέση υποσέλιδου 3"/>
          <p:cNvSpPr>
            <a:spLocks noGrp="1"/>
          </p:cNvSpPr>
          <p:nvPr>
            <p:ph type="ftr" sz="quarter" idx="11"/>
          </p:nvPr>
        </p:nvSpPr>
        <p:spPr/>
        <p:txBody>
          <a:bodyPr/>
          <a:lstStyle/>
          <a:p>
            <a:endParaRPr lang="el-GR">
              <a:solidFill>
                <a:srgbClr val="D4D2D0">
                  <a:shade val="50000"/>
                </a:srgbClr>
              </a:solidFill>
            </a:endParaRPr>
          </a:p>
        </p:txBody>
      </p:sp>
    </p:spTree>
    <p:extLst>
      <p:ext uri="{BB962C8B-B14F-4D97-AF65-F5344CB8AC3E}">
        <p14:creationId xmlns:p14="http://schemas.microsoft.com/office/powerpoint/2010/main" val="55942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9552" y="191497"/>
            <a:ext cx="5665440" cy="667705"/>
          </a:xfrm>
        </p:spPr>
        <p:txBody>
          <a:bodyPr>
            <a:normAutofit fontScale="90000"/>
          </a:bodyPr>
          <a:lstStyle/>
          <a:p>
            <a:r>
              <a:rPr lang="el-GR" sz="3200" b="1" dirty="0"/>
              <a:t>Για την υλοποίηση της Δράσης:</a:t>
            </a:r>
          </a:p>
        </p:txBody>
      </p:sp>
      <p:sp>
        <p:nvSpPr>
          <p:cNvPr id="3" name="Θέση περιεχομένου 2"/>
          <p:cNvSpPr>
            <a:spLocks noGrp="1"/>
          </p:cNvSpPr>
          <p:nvPr>
            <p:ph idx="1"/>
          </p:nvPr>
        </p:nvSpPr>
        <p:spPr>
          <a:xfrm>
            <a:off x="323528" y="965693"/>
            <a:ext cx="6803907" cy="4910017"/>
          </a:xfrm>
        </p:spPr>
        <p:txBody>
          <a:bodyPr>
            <a:noAutofit/>
          </a:bodyPr>
          <a:lstStyle/>
          <a:p>
            <a:pPr lvl="0"/>
            <a:r>
              <a:rPr lang="el-GR" sz="2000" dirty="0"/>
              <a:t>διαμορφώθηκε επιμορφωτικό – υποστηρικτικό υλικό και Οδηγός Διαδικασιών </a:t>
            </a:r>
            <a:endParaRPr lang="el-GR" sz="2000" dirty="0">
              <a:solidFill>
                <a:srgbClr val="C00000"/>
              </a:solidFill>
            </a:endParaRPr>
          </a:p>
          <a:p>
            <a:pPr lvl="0"/>
            <a:r>
              <a:rPr lang="el-GR" sz="2000" dirty="0"/>
              <a:t>δημιουργήθηκε ηλεκτρονική πλατφόρμα </a:t>
            </a:r>
            <a:r>
              <a:rPr lang="en-US" sz="2000" dirty="0" err="1"/>
              <a:t>moodle</a:t>
            </a:r>
            <a:r>
              <a:rPr lang="en-US" sz="2000" dirty="0"/>
              <a:t> </a:t>
            </a:r>
          </a:p>
          <a:p>
            <a:pPr lvl="0"/>
            <a:r>
              <a:rPr lang="el-GR" sz="2000" dirty="0"/>
              <a:t>υλοποιήθηκαν δύο Κύκλοι επιμόρφωσης (Α΄ και Β΄) των εκπροσώπων των πιλοτικών σχολείων καθώς και ενημέρωση των Σχολικών Συμβούλων </a:t>
            </a:r>
            <a:endParaRPr lang="en-US" sz="2000" dirty="0"/>
          </a:p>
          <a:p>
            <a:pPr lvl="0"/>
            <a:r>
              <a:rPr lang="el-GR" sz="2000" dirty="0"/>
              <a:t>πραγματοποιήθηκε </a:t>
            </a:r>
            <a:r>
              <a:rPr lang="el-GR" sz="2000" dirty="0" err="1"/>
              <a:t>ενδοσχολική</a:t>
            </a:r>
            <a:r>
              <a:rPr lang="el-GR" sz="2000" dirty="0"/>
              <a:t> επιμόρφωση – ενημέρωση από τους εκπροσώπους συντονιστές εκπαιδευτικούς των πιλοτικών σχολείων σε συνεργασία με τους Υπεύθυνους Σχολικούς Συμβούλους </a:t>
            </a:r>
          </a:p>
          <a:p>
            <a:pPr lvl="0"/>
            <a:r>
              <a:rPr lang="el-GR" sz="2000" dirty="0"/>
              <a:t>πραγματοποιήθηκαν εξ αποστάσεως και επιτόπιες επισκέψεις σε πιλοτικά σχολεία  </a:t>
            </a:r>
          </a:p>
        </p:txBody>
      </p:sp>
      <p:pic>
        <p:nvPicPr>
          <p:cNvPr id="4" name="Εικόνα 3" descr="LOGO COMPAC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6052595"/>
            <a:ext cx="2656840" cy="4102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5907809"/>
            <a:ext cx="3312368" cy="667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Θέση υποσέλιδου 4"/>
          <p:cNvSpPr>
            <a:spLocks noGrp="1"/>
          </p:cNvSpPr>
          <p:nvPr>
            <p:ph type="ftr" sz="quarter" idx="11"/>
          </p:nvPr>
        </p:nvSpPr>
        <p:spPr/>
        <p:txBody>
          <a:bodyPr/>
          <a:lstStyle/>
          <a:p>
            <a:endParaRPr lang="el-GR">
              <a:solidFill>
                <a:srgbClr val="D4D2D0">
                  <a:shade val="50000"/>
                </a:srgbClr>
              </a:solidFill>
            </a:endParaRPr>
          </a:p>
        </p:txBody>
      </p:sp>
      <p:pic>
        <p:nvPicPr>
          <p:cNvPr id="7" name="Picture 2">
            <a:extLst>
              <a:ext uri="{FF2B5EF4-FFF2-40B4-BE49-F238E27FC236}">
                <a16:creationId xmlns:a16="http://schemas.microsoft.com/office/drawing/2014/main" id="{4D5C768D-10BD-4873-B38C-FC74B3B8A9BB}"/>
              </a:ext>
            </a:extLst>
          </p:cNvPr>
          <p:cNvPicPr>
            <a:picLocks noChangeAspect="1" noChangeArrowheads="1"/>
          </p:cNvPicPr>
          <p:nvPr/>
        </p:nvPicPr>
        <p:blipFill>
          <a:blip r:embed="rId4"/>
          <a:srcRect/>
          <a:stretch>
            <a:fillRect/>
          </a:stretch>
        </p:blipFill>
        <p:spPr bwMode="auto">
          <a:xfrm>
            <a:off x="7298515" y="352009"/>
            <a:ext cx="936408" cy="1365575"/>
          </a:xfrm>
          <a:prstGeom prst="rect">
            <a:avLst/>
          </a:prstGeom>
          <a:noFill/>
          <a:ln w="9525">
            <a:noFill/>
            <a:miter lim="800000"/>
            <a:headEnd/>
            <a:tailEnd/>
          </a:ln>
          <a:effectLst/>
        </p:spPr>
      </p:pic>
      <p:pic>
        <p:nvPicPr>
          <p:cNvPr id="8" name="Picture 2">
            <a:extLst>
              <a:ext uri="{FF2B5EF4-FFF2-40B4-BE49-F238E27FC236}">
                <a16:creationId xmlns:a16="http://schemas.microsoft.com/office/drawing/2014/main" id="{DC001470-212B-4429-BB6E-62203C52AD23}"/>
              </a:ext>
            </a:extLst>
          </p:cNvPr>
          <p:cNvPicPr>
            <a:picLocks noChangeAspect="1" noChangeArrowheads="1"/>
          </p:cNvPicPr>
          <p:nvPr/>
        </p:nvPicPr>
        <p:blipFill>
          <a:blip r:embed="rId5"/>
          <a:srcRect/>
          <a:stretch>
            <a:fillRect/>
          </a:stretch>
        </p:blipFill>
        <p:spPr bwMode="auto">
          <a:xfrm>
            <a:off x="7294779" y="2331936"/>
            <a:ext cx="936408" cy="1329095"/>
          </a:xfrm>
          <a:prstGeom prst="rect">
            <a:avLst/>
          </a:prstGeom>
          <a:noFill/>
          <a:ln w="9525">
            <a:noFill/>
            <a:miter lim="800000"/>
            <a:headEnd/>
            <a:tailEnd/>
          </a:ln>
          <a:effectLst/>
        </p:spPr>
      </p:pic>
      <p:pic>
        <p:nvPicPr>
          <p:cNvPr id="9" name="Picture 8">
            <a:extLst>
              <a:ext uri="{FF2B5EF4-FFF2-40B4-BE49-F238E27FC236}">
                <a16:creationId xmlns:a16="http://schemas.microsoft.com/office/drawing/2014/main" id="{8D543224-2ED7-4572-A16B-A3F9B7AB2B62}"/>
              </a:ext>
            </a:extLst>
          </p:cNvPr>
          <p:cNvPicPr>
            <a:picLocks noChangeAspect="1" noChangeArrowheads="1"/>
          </p:cNvPicPr>
          <p:nvPr/>
        </p:nvPicPr>
        <p:blipFill>
          <a:blip r:embed="rId6"/>
          <a:srcRect/>
          <a:stretch>
            <a:fillRect/>
          </a:stretch>
        </p:blipFill>
        <p:spPr bwMode="auto">
          <a:xfrm>
            <a:off x="7270109" y="4290418"/>
            <a:ext cx="936408" cy="1326260"/>
          </a:xfrm>
          <a:prstGeom prst="rect">
            <a:avLst/>
          </a:prstGeom>
          <a:noFill/>
          <a:ln w="9525">
            <a:noFill/>
            <a:miter lim="800000"/>
            <a:headEnd/>
            <a:tailEnd/>
          </a:ln>
          <a:effectLst/>
        </p:spPr>
      </p:pic>
    </p:spTree>
    <p:extLst>
      <p:ext uri="{BB962C8B-B14F-4D97-AF65-F5344CB8AC3E}">
        <p14:creationId xmlns:p14="http://schemas.microsoft.com/office/powerpoint/2010/main" val="41660693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1558977" y="539646"/>
            <a:ext cx="7585023" cy="6041035"/>
          </a:xfrm>
          <a:prstGeom prst="rect">
            <a:avLst/>
          </a:prstGeom>
          <a:noFill/>
          <a:ln w="9525">
            <a:noFill/>
            <a:miter lim="800000"/>
            <a:headEnd/>
            <a:tailEnd/>
          </a:ln>
          <a:effectLst/>
        </p:spPr>
      </p:pic>
      <p:pic>
        <p:nvPicPr>
          <p:cNvPr id="4" name="Picture 2"/>
          <p:cNvPicPr>
            <a:picLocks noChangeAspect="1" noChangeArrowheads="1"/>
          </p:cNvPicPr>
          <p:nvPr/>
        </p:nvPicPr>
        <p:blipFill>
          <a:blip r:embed="rId3"/>
          <a:srcRect/>
          <a:stretch>
            <a:fillRect/>
          </a:stretch>
        </p:blipFill>
        <p:spPr bwMode="auto">
          <a:xfrm>
            <a:off x="1" y="0"/>
            <a:ext cx="1708878" cy="2488367"/>
          </a:xfrm>
          <a:prstGeom prst="rect">
            <a:avLst/>
          </a:prstGeom>
          <a:noFill/>
          <a:ln w="9525">
            <a:noFill/>
            <a:miter lim="800000"/>
            <a:headEnd/>
            <a:tailEnd/>
          </a:ln>
          <a:effectLst/>
        </p:spPr>
      </p:pic>
    </p:spTree>
    <p:extLst>
      <p:ext uri="{BB962C8B-B14F-4D97-AF65-F5344CB8AC3E}">
        <p14:creationId xmlns:p14="http://schemas.microsoft.com/office/powerpoint/2010/main" val="1617177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1504950" y="299802"/>
            <a:ext cx="7639050" cy="6250899"/>
          </a:xfrm>
          <a:prstGeom prst="rect">
            <a:avLst/>
          </a:prstGeom>
          <a:noFill/>
          <a:ln w="9525">
            <a:noFill/>
            <a:miter lim="800000"/>
            <a:headEnd/>
            <a:tailEnd/>
          </a:ln>
          <a:effectLst/>
        </p:spPr>
      </p:pic>
      <p:pic>
        <p:nvPicPr>
          <p:cNvPr id="4" name="Picture 3"/>
          <p:cNvPicPr>
            <a:picLocks noChangeAspect="1" noChangeArrowheads="1"/>
          </p:cNvPicPr>
          <p:nvPr/>
        </p:nvPicPr>
        <p:blipFill>
          <a:blip r:embed="rId3"/>
          <a:srcRect/>
          <a:stretch>
            <a:fillRect/>
          </a:stretch>
        </p:blipFill>
        <p:spPr bwMode="auto">
          <a:xfrm>
            <a:off x="0" y="1"/>
            <a:ext cx="1993692" cy="2368445"/>
          </a:xfrm>
          <a:prstGeom prst="rect">
            <a:avLst/>
          </a:prstGeom>
          <a:noFill/>
          <a:ln w="9525">
            <a:noFill/>
            <a:miter lim="800000"/>
            <a:headEnd/>
            <a:tailEnd/>
          </a:ln>
          <a:effectLst/>
        </p:spPr>
      </p:pic>
    </p:spTree>
    <p:extLst>
      <p:ext uri="{BB962C8B-B14F-4D97-AF65-F5344CB8AC3E}">
        <p14:creationId xmlns:p14="http://schemas.microsoft.com/office/powerpoint/2010/main" val="422184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4400" b="1" dirty="0"/>
              <a:t>Συζητήσεις</a:t>
            </a:r>
          </a:p>
        </p:txBody>
      </p:sp>
      <p:sp>
        <p:nvSpPr>
          <p:cNvPr id="3" name="Θέση περιεχομένου 2"/>
          <p:cNvSpPr>
            <a:spLocks noGrp="1"/>
          </p:cNvSpPr>
          <p:nvPr>
            <p:ph idx="1"/>
          </p:nvPr>
        </p:nvSpPr>
        <p:spPr>
          <a:xfrm>
            <a:off x="457200" y="1268760"/>
            <a:ext cx="7620000" cy="4608512"/>
          </a:xfrm>
        </p:spPr>
        <p:txBody>
          <a:bodyPr>
            <a:normAutofit fontScale="85000" lnSpcReduction="20000"/>
          </a:bodyPr>
          <a:lstStyle/>
          <a:p>
            <a:r>
              <a:rPr lang="el-GR" sz="3200" dirty="0"/>
              <a:t>δίνουν την δυνατότητα στον/στην εκπαιδευτικό να αποκτήσει μια πιο ολοκληρωμένη εικόνα για την κάθε μαθητή και την κάθε μαθήτρια και να εστιάσει σε πιο εξειδικευμένες πτυχές της μάθησής του/της, που αφορούν κυρίως την ανάπτυξη δεξιοτήτων σκέψης. </a:t>
            </a:r>
          </a:p>
          <a:p>
            <a:r>
              <a:rPr lang="el-GR" sz="3200" dirty="0"/>
              <a:t>τ</a:t>
            </a:r>
            <a:r>
              <a:rPr lang="el-GR" sz="3200" dirty="0" smtClean="0"/>
              <a:t>α </a:t>
            </a:r>
            <a:r>
              <a:rPr lang="el-GR" sz="3200" dirty="0"/>
              <a:t>στοιχεία αυτά μπορούν να καταγράφονται στο ημερολόγιό του/της και να αξιοποιούνται …..</a:t>
            </a:r>
          </a:p>
          <a:p>
            <a:r>
              <a:rPr lang="el-GR" sz="3200" dirty="0"/>
              <a:t>είτε για τον περαιτέρω σχεδιασμό της διδασκαλίας του/της </a:t>
            </a:r>
          </a:p>
          <a:p>
            <a:r>
              <a:rPr lang="el-GR" sz="3200" dirty="0"/>
              <a:t>είτε και για την Έκθεση Προόδου που παραλαμβάνει ο/η μαθητής/</a:t>
            </a:r>
            <a:r>
              <a:rPr lang="el-GR" sz="3200" dirty="0" err="1"/>
              <a:t>τρια</a:t>
            </a:r>
            <a:r>
              <a:rPr lang="el-GR" sz="3200" dirty="0"/>
              <a:t>.</a:t>
            </a:r>
          </a:p>
          <a:p>
            <a:endParaRPr lang="el-GR" sz="3200" dirty="0"/>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5805264"/>
            <a:ext cx="33829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5812191"/>
            <a:ext cx="3883646"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Θέση υποσέλιδου 3"/>
          <p:cNvSpPr>
            <a:spLocks noGrp="1"/>
          </p:cNvSpPr>
          <p:nvPr>
            <p:ph type="ftr" sz="quarter" idx="11"/>
          </p:nvPr>
        </p:nvSpPr>
        <p:spPr/>
        <p:txBody>
          <a:bodyPr/>
          <a:lstStyle/>
          <a:p>
            <a:endParaRPr lang="el-GR">
              <a:solidFill>
                <a:srgbClr val="D4D2D0">
                  <a:shade val="50000"/>
                </a:srgbClr>
              </a:solidFill>
            </a:endParaRPr>
          </a:p>
        </p:txBody>
      </p:sp>
    </p:spTree>
    <p:extLst>
      <p:ext uri="{BB962C8B-B14F-4D97-AF65-F5344CB8AC3E}">
        <p14:creationId xmlns:p14="http://schemas.microsoft.com/office/powerpoint/2010/main" val="10541167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2518349" y="3455232"/>
            <a:ext cx="6625651" cy="3072984"/>
          </a:xfrm>
          <a:prstGeom prst="rect">
            <a:avLst/>
          </a:prstGeom>
          <a:noFill/>
          <a:ln w="9525">
            <a:noFill/>
            <a:miter lim="800000"/>
            <a:headEnd/>
            <a:tailEnd/>
          </a:ln>
          <a:effectLst/>
        </p:spPr>
      </p:pic>
      <p:pic>
        <p:nvPicPr>
          <p:cNvPr id="4" name="Picture 3"/>
          <p:cNvPicPr>
            <a:picLocks noChangeAspect="1" noChangeArrowheads="1"/>
          </p:cNvPicPr>
          <p:nvPr/>
        </p:nvPicPr>
        <p:blipFill>
          <a:blip r:embed="rId3"/>
          <a:srcRect/>
          <a:stretch>
            <a:fillRect/>
          </a:stretch>
        </p:blipFill>
        <p:spPr bwMode="auto">
          <a:xfrm>
            <a:off x="0" y="-1"/>
            <a:ext cx="2548327" cy="3177915"/>
          </a:xfrm>
          <a:prstGeom prst="rect">
            <a:avLst/>
          </a:prstGeom>
          <a:noFill/>
          <a:ln w="9525">
            <a:noFill/>
            <a:miter lim="800000"/>
            <a:headEnd/>
            <a:tailEnd/>
          </a:ln>
          <a:effectLst/>
        </p:spPr>
      </p:pic>
      <p:pic>
        <p:nvPicPr>
          <p:cNvPr id="10243" name="Picture 3"/>
          <p:cNvPicPr>
            <a:picLocks noChangeAspect="1" noChangeArrowheads="1"/>
          </p:cNvPicPr>
          <p:nvPr/>
        </p:nvPicPr>
        <p:blipFill>
          <a:blip r:embed="rId4"/>
          <a:srcRect/>
          <a:stretch>
            <a:fillRect/>
          </a:stretch>
        </p:blipFill>
        <p:spPr bwMode="auto">
          <a:xfrm>
            <a:off x="2518348" y="299803"/>
            <a:ext cx="6625652" cy="2923082"/>
          </a:xfrm>
          <a:prstGeom prst="rect">
            <a:avLst/>
          </a:prstGeom>
          <a:noFill/>
          <a:ln w="9525">
            <a:noFill/>
            <a:miter lim="800000"/>
            <a:headEnd/>
            <a:tailEnd/>
          </a:ln>
          <a:effectLst/>
        </p:spPr>
      </p:pic>
    </p:spTree>
    <p:extLst>
      <p:ext uri="{BB962C8B-B14F-4D97-AF65-F5344CB8AC3E}">
        <p14:creationId xmlns:p14="http://schemas.microsoft.com/office/powerpoint/2010/main" val="634168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4400" b="1" dirty="0"/>
              <a:t>Η συλλογή των αξιολογικών δεδομένων</a:t>
            </a:r>
          </a:p>
        </p:txBody>
      </p:sp>
      <p:sp>
        <p:nvSpPr>
          <p:cNvPr id="3" name="Θέση περιεχομένου 2"/>
          <p:cNvSpPr>
            <a:spLocks noGrp="1"/>
          </p:cNvSpPr>
          <p:nvPr>
            <p:ph idx="1"/>
          </p:nvPr>
        </p:nvSpPr>
        <p:spPr>
          <a:xfrm>
            <a:off x="457200" y="1484784"/>
            <a:ext cx="7620000" cy="4392488"/>
          </a:xfrm>
        </p:spPr>
        <p:txBody>
          <a:bodyPr>
            <a:normAutofit fontScale="92500"/>
          </a:bodyPr>
          <a:lstStyle/>
          <a:p>
            <a:r>
              <a:rPr lang="el-GR" sz="3200" dirty="0"/>
              <a:t>είναι μέρος της καθημερινής μας πρακτικής στην τάξη π.χ. όταν παρατηρούμε </a:t>
            </a:r>
            <a:r>
              <a:rPr lang="el-GR" sz="3200" dirty="0" smtClean="0"/>
              <a:t>έναν/μία μαθητή/-</a:t>
            </a:r>
            <a:r>
              <a:rPr lang="el-GR" sz="3200" dirty="0" err="1" smtClean="0"/>
              <a:t>ήτρια</a:t>
            </a:r>
            <a:r>
              <a:rPr lang="el-GR" sz="3200" dirty="0" smtClean="0"/>
              <a:t> </a:t>
            </a:r>
            <a:r>
              <a:rPr lang="el-GR" sz="3200" dirty="0"/>
              <a:t>μας την ώρα του μαθήματος. </a:t>
            </a:r>
          </a:p>
          <a:p>
            <a:r>
              <a:rPr lang="el-GR" sz="3200" dirty="0"/>
              <a:t>καθιστά «ορατή» τη διαδικασία και το αποτέλεσμα της μάθησης και της ανάπτυξης των μαθητών και μαθητριών</a:t>
            </a:r>
          </a:p>
          <a:p>
            <a:r>
              <a:rPr lang="el-GR" sz="3200" dirty="0"/>
              <a:t>τεκμηριώνει τις αξιολογικές μας κρίσεις για την πορεία της μάθησής τους και την εξέλιξή τους. </a:t>
            </a:r>
          </a:p>
          <a:p>
            <a:endParaRPr lang="el-GR" sz="3200" dirty="0"/>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5805264"/>
            <a:ext cx="33829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5812191"/>
            <a:ext cx="3883646"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Θέση υποσέλιδου 3"/>
          <p:cNvSpPr>
            <a:spLocks noGrp="1"/>
          </p:cNvSpPr>
          <p:nvPr>
            <p:ph type="ftr" sz="quarter" idx="11"/>
          </p:nvPr>
        </p:nvSpPr>
        <p:spPr/>
        <p:txBody>
          <a:bodyPr/>
          <a:lstStyle/>
          <a:p>
            <a:endParaRPr lang="el-GR">
              <a:solidFill>
                <a:srgbClr val="D4D2D0">
                  <a:shade val="50000"/>
                </a:srgbClr>
              </a:solidFill>
            </a:endParaRPr>
          </a:p>
        </p:txBody>
      </p:sp>
    </p:spTree>
    <p:extLst>
      <p:ext uri="{BB962C8B-B14F-4D97-AF65-F5344CB8AC3E}">
        <p14:creationId xmlns:p14="http://schemas.microsoft.com/office/powerpoint/2010/main" val="9000705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4400" b="1" dirty="0"/>
              <a:t>Κεντρικά ερωτήματα</a:t>
            </a:r>
          </a:p>
        </p:txBody>
      </p:sp>
      <p:sp>
        <p:nvSpPr>
          <p:cNvPr id="3" name="Θέση περιεχομένου 2"/>
          <p:cNvSpPr>
            <a:spLocks noGrp="1"/>
          </p:cNvSpPr>
          <p:nvPr>
            <p:ph idx="1"/>
          </p:nvPr>
        </p:nvSpPr>
        <p:spPr>
          <a:xfrm>
            <a:off x="457200" y="1484784"/>
            <a:ext cx="7620000" cy="4392488"/>
          </a:xfrm>
        </p:spPr>
        <p:txBody>
          <a:bodyPr>
            <a:normAutofit fontScale="85000" lnSpcReduction="10000"/>
          </a:bodyPr>
          <a:lstStyle/>
          <a:p>
            <a:r>
              <a:rPr lang="el-GR" sz="3200" dirty="0"/>
              <a:t>….που θα καθοδηγήσουν τις ενέργειές μας κατά τη συλλογή των δεδομένων:  </a:t>
            </a:r>
          </a:p>
          <a:p>
            <a:r>
              <a:rPr lang="el-GR" sz="3200" dirty="0"/>
              <a:t>Ποιες είναι οι πληροφορίες που επιδιώκω να συλλέξω; </a:t>
            </a:r>
          </a:p>
          <a:p>
            <a:r>
              <a:rPr lang="el-GR" sz="3200" dirty="0"/>
              <a:t>Τι ακριβώς θέλω να αξιολογήσω; Ποιος είναι ο στόχος της αξιολόγησης; </a:t>
            </a:r>
          </a:p>
          <a:p>
            <a:r>
              <a:rPr lang="el-GR" sz="3200" dirty="0"/>
              <a:t>Ποιο είναι το υλικό που θα μου δώσει πληροφορίες; </a:t>
            </a:r>
          </a:p>
          <a:p>
            <a:r>
              <a:rPr lang="el-GR" sz="3200" dirty="0"/>
              <a:t>Ποια μέθοδος αξιολόγησης είναι η πιο κατάλληλη, για να συλλέξω τις πληροφορίες που χρειάζομαι; </a:t>
            </a:r>
          </a:p>
          <a:p>
            <a:endParaRPr lang="el-GR" sz="3200" dirty="0"/>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5805264"/>
            <a:ext cx="33829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5812191"/>
            <a:ext cx="3883646"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Θέση υποσέλιδου 3"/>
          <p:cNvSpPr>
            <a:spLocks noGrp="1"/>
          </p:cNvSpPr>
          <p:nvPr>
            <p:ph type="ftr" sz="quarter" idx="11"/>
          </p:nvPr>
        </p:nvSpPr>
        <p:spPr/>
        <p:txBody>
          <a:bodyPr/>
          <a:lstStyle/>
          <a:p>
            <a:endParaRPr lang="el-GR">
              <a:solidFill>
                <a:srgbClr val="D4D2D0">
                  <a:shade val="50000"/>
                </a:srgbClr>
              </a:solidFill>
            </a:endParaRPr>
          </a:p>
        </p:txBody>
      </p:sp>
    </p:spTree>
    <p:extLst>
      <p:ext uri="{BB962C8B-B14F-4D97-AF65-F5344CB8AC3E}">
        <p14:creationId xmlns:p14="http://schemas.microsoft.com/office/powerpoint/2010/main" val="29684217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4400" b="1" dirty="0"/>
              <a:t>Τι είδους στοιχεία αναζητούμε;</a:t>
            </a:r>
          </a:p>
        </p:txBody>
      </p:sp>
      <p:sp>
        <p:nvSpPr>
          <p:cNvPr id="3" name="Θέση περιεχομένου 2"/>
          <p:cNvSpPr>
            <a:spLocks noGrp="1"/>
          </p:cNvSpPr>
          <p:nvPr>
            <p:ph idx="1"/>
          </p:nvPr>
        </p:nvSpPr>
        <p:spPr>
          <a:xfrm>
            <a:off x="457200" y="1484784"/>
            <a:ext cx="7620000" cy="4392488"/>
          </a:xfrm>
        </p:spPr>
        <p:txBody>
          <a:bodyPr>
            <a:normAutofit fontScale="85000" lnSpcReduction="20000"/>
          </a:bodyPr>
          <a:lstStyle/>
          <a:p>
            <a:r>
              <a:rPr lang="el-GR" sz="3200" dirty="0"/>
              <a:t>Πληροφορίες, στοιχεία σχετικά με: </a:t>
            </a:r>
          </a:p>
          <a:p>
            <a:r>
              <a:rPr lang="el-GR" sz="3200" dirty="0"/>
              <a:t>τις ικανότητες και δεξιότητες των μαθητών και των μαθητριών: π.χ. την επικοινωνία, τη δημιουργική και κριτική τους σκέψη. </a:t>
            </a:r>
          </a:p>
          <a:p>
            <a:r>
              <a:rPr lang="el-GR" sz="3200" dirty="0"/>
              <a:t>τις στάσεις και τις αξίες τους: π.χ. τον σεβασμό προς τους/τις συνομηλίκους, τον σεβασμό στο περιβάλλον. </a:t>
            </a:r>
          </a:p>
          <a:p>
            <a:r>
              <a:rPr lang="el-GR" sz="3200" dirty="0"/>
              <a:t> τις γνώσεις τους στα διάφορα γνωστικά πεδία. </a:t>
            </a:r>
          </a:p>
          <a:p>
            <a:r>
              <a:rPr lang="el-GR" sz="3200" dirty="0"/>
              <a:t>τις προδιαθέσεις τους απέναντι στη μάθηση: π.χ. την περιέργεια, τη φαντασία, την αντίδραση στις δυσκολίες. </a:t>
            </a:r>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5805264"/>
            <a:ext cx="33829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5812191"/>
            <a:ext cx="3883646"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Θέση υποσέλιδου 3"/>
          <p:cNvSpPr>
            <a:spLocks noGrp="1"/>
          </p:cNvSpPr>
          <p:nvPr>
            <p:ph type="ftr" sz="quarter" idx="11"/>
          </p:nvPr>
        </p:nvSpPr>
        <p:spPr/>
        <p:txBody>
          <a:bodyPr/>
          <a:lstStyle/>
          <a:p>
            <a:endParaRPr lang="el-GR">
              <a:solidFill>
                <a:srgbClr val="D4D2D0">
                  <a:shade val="50000"/>
                </a:srgbClr>
              </a:solidFill>
            </a:endParaRPr>
          </a:p>
        </p:txBody>
      </p:sp>
    </p:spTree>
    <p:extLst>
      <p:ext uri="{BB962C8B-B14F-4D97-AF65-F5344CB8AC3E}">
        <p14:creationId xmlns:p14="http://schemas.microsoft.com/office/powerpoint/2010/main" val="37103289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4400" b="1" dirty="0"/>
              <a:t>Η καταγραφή αξιολογικών δεδομένων </a:t>
            </a:r>
          </a:p>
        </p:txBody>
      </p:sp>
      <p:sp>
        <p:nvSpPr>
          <p:cNvPr id="3" name="Θέση περιεχομένου 2"/>
          <p:cNvSpPr>
            <a:spLocks noGrp="1"/>
          </p:cNvSpPr>
          <p:nvPr>
            <p:ph idx="1"/>
          </p:nvPr>
        </p:nvSpPr>
        <p:spPr>
          <a:xfrm>
            <a:off x="457200" y="1484784"/>
            <a:ext cx="7620000" cy="4392488"/>
          </a:xfrm>
        </p:spPr>
        <p:txBody>
          <a:bodyPr>
            <a:normAutofit fontScale="92500" lnSpcReduction="20000"/>
          </a:bodyPr>
          <a:lstStyle/>
          <a:p>
            <a:r>
              <a:rPr lang="el-GR" sz="3200" dirty="0"/>
              <a:t>είναι η γραπτή αποτύπωση των δεδομένων που συλλέγονται. </a:t>
            </a:r>
          </a:p>
          <a:p>
            <a:r>
              <a:rPr lang="el-GR" sz="3200" dirty="0"/>
              <a:t>είναι απαραίτητη διαδικασία για την τεκμηρίωση της προόδου του/της μαθητή/-</a:t>
            </a:r>
            <a:r>
              <a:rPr lang="el-GR" sz="3200" dirty="0" err="1"/>
              <a:t>τριας</a:t>
            </a:r>
            <a:r>
              <a:rPr lang="el-GR" sz="3200" dirty="0"/>
              <a:t>, την ανάλυση και την ερμηνεία των αξιολογικών δεδομένων. </a:t>
            </a:r>
          </a:p>
          <a:p>
            <a:r>
              <a:rPr lang="el-GR" sz="3200" dirty="0"/>
              <a:t>μπορεί να γίνει με διαφορετικές τεχνικές, όπως είναι:  η κλίμακα ελέγχου, η κλίμακα διαβαθμισμένων κριτηρίων (ρουμπρίκα), το φύλλο εργασίας, το φύλλο </a:t>
            </a:r>
            <a:r>
              <a:rPr lang="el-GR" sz="3200" dirty="0" err="1"/>
              <a:t>αυτοαξιολόγησης</a:t>
            </a:r>
            <a:r>
              <a:rPr lang="el-GR" sz="3200" dirty="0"/>
              <a:t>, ο ατομικός φάκελος κ.λπ. </a:t>
            </a:r>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5805264"/>
            <a:ext cx="33829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5812191"/>
            <a:ext cx="3883646"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Θέση υποσέλιδου 3"/>
          <p:cNvSpPr>
            <a:spLocks noGrp="1"/>
          </p:cNvSpPr>
          <p:nvPr>
            <p:ph type="ftr" sz="quarter" idx="11"/>
          </p:nvPr>
        </p:nvSpPr>
        <p:spPr/>
        <p:txBody>
          <a:bodyPr/>
          <a:lstStyle/>
          <a:p>
            <a:endParaRPr lang="el-GR">
              <a:solidFill>
                <a:srgbClr val="D4D2D0">
                  <a:shade val="50000"/>
                </a:srgbClr>
              </a:solidFill>
            </a:endParaRPr>
          </a:p>
        </p:txBody>
      </p:sp>
    </p:spTree>
    <p:extLst>
      <p:ext uri="{BB962C8B-B14F-4D97-AF65-F5344CB8AC3E}">
        <p14:creationId xmlns:p14="http://schemas.microsoft.com/office/powerpoint/2010/main" val="17677105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1918740" y="314793"/>
            <a:ext cx="7225259" cy="6190937"/>
          </a:xfrm>
          <a:prstGeom prst="rect">
            <a:avLst/>
          </a:prstGeom>
          <a:noFill/>
          <a:ln w="9525">
            <a:noFill/>
            <a:miter lim="800000"/>
            <a:headEnd/>
            <a:tailEnd/>
          </a:ln>
          <a:effectLst/>
        </p:spPr>
      </p:pic>
      <p:pic>
        <p:nvPicPr>
          <p:cNvPr id="4" name="Picture 3"/>
          <p:cNvPicPr>
            <a:picLocks noChangeAspect="1" noChangeArrowheads="1"/>
          </p:cNvPicPr>
          <p:nvPr/>
        </p:nvPicPr>
        <p:blipFill>
          <a:blip r:embed="rId3"/>
          <a:srcRect/>
          <a:stretch>
            <a:fillRect/>
          </a:stretch>
        </p:blipFill>
        <p:spPr bwMode="auto">
          <a:xfrm>
            <a:off x="0" y="1"/>
            <a:ext cx="1993692" cy="2368445"/>
          </a:xfrm>
          <a:prstGeom prst="rect">
            <a:avLst/>
          </a:prstGeom>
          <a:noFill/>
          <a:ln w="9525">
            <a:noFill/>
            <a:miter lim="800000"/>
            <a:headEnd/>
            <a:tailEnd/>
          </a:ln>
          <a:effectLst/>
        </p:spPr>
      </p:pic>
    </p:spTree>
    <p:extLst>
      <p:ext uri="{BB962C8B-B14F-4D97-AF65-F5344CB8AC3E}">
        <p14:creationId xmlns:p14="http://schemas.microsoft.com/office/powerpoint/2010/main" val="3422289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1648918" y="539646"/>
            <a:ext cx="7495082" cy="5951095"/>
          </a:xfrm>
          <a:prstGeom prst="rect">
            <a:avLst/>
          </a:prstGeom>
          <a:noFill/>
          <a:ln w="9525">
            <a:noFill/>
            <a:miter lim="800000"/>
            <a:headEnd/>
            <a:tailEnd/>
          </a:ln>
          <a:effectLst/>
        </p:spPr>
      </p:pic>
      <p:pic>
        <p:nvPicPr>
          <p:cNvPr id="4" name="Picture 2"/>
          <p:cNvPicPr>
            <a:picLocks noChangeAspect="1" noChangeArrowheads="1"/>
          </p:cNvPicPr>
          <p:nvPr/>
        </p:nvPicPr>
        <p:blipFill>
          <a:blip r:embed="rId3"/>
          <a:srcRect/>
          <a:stretch>
            <a:fillRect/>
          </a:stretch>
        </p:blipFill>
        <p:spPr bwMode="auto">
          <a:xfrm>
            <a:off x="1" y="0"/>
            <a:ext cx="1708878" cy="2488367"/>
          </a:xfrm>
          <a:prstGeom prst="rect">
            <a:avLst/>
          </a:prstGeom>
          <a:noFill/>
          <a:ln w="9525">
            <a:noFill/>
            <a:miter lim="800000"/>
            <a:headEnd/>
            <a:tailEnd/>
          </a:ln>
          <a:effectLst/>
        </p:spPr>
      </p:pic>
    </p:spTree>
    <p:extLst>
      <p:ext uri="{BB962C8B-B14F-4D97-AF65-F5344CB8AC3E}">
        <p14:creationId xmlns:p14="http://schemas.microsoft.com/office/powerpoint/2010/main" val="2368635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96289" y="203135"/>
            <a:ext cx="6564143" cy="667705"/>
          </a:xfrm>
        </p:spPr>
        <p:txBody>
          <a:bodyPr>
            <a:normAutofit fontScale="90000"/>
          </a:bodyPr>
          <a:lstStyle/>
          <a:p>
            <a:r>
              <a:rPr lang="el-GR" sz="3200" b="1" dirty="0"/>
              <a:t>Το υποστηρικτικό υλικό περιλαμβάνει:</a:t>
            </a:r>
          </a:p>
        </p:txBody>
      </p:sp>
      <p:sp>
        <p:nvSpPr>
          <p:cNvPr id="3" name="Θέση περιεχομένου 2"/>
          <p:cNvSpPr>
            <a:spLocks noGrp="1"/>
          </p:cNvSpPr>
          <p:nvPr>
            <p:ph idx="1"/>
          </p:nvPr>
        </p:nvSpPr>
        <p:spPr>
          <a:xfrm>
            <a:off x="2198668" y="874316"/>
            <a:ext cx="6086623" cy="4910017"/>
          </a:xfrm>
        </p:spPr>
        <p:txBody>
          <a:bodyPr>
            <a:noAutofit/>
          </a:bodyPr>
          <a:lstStyle/>
          <a:p>
            <a:pPr lvl="0"/>
            <a:r>
              <a:rPr lang="el-GR" sz="2000" dirty="0"/>
              <a:t>βασικές θεωρητικές αρχές της Π.Α. </a:t>
            </a:r>
          </a:p>
          <a:p>
            <a:pPr lvl="0"/>
            <a:r>
              <a:rPr lang="el-GR" sz="2000" dirty="0"/>
              <a:t>μεθόδους για τη συλλογή και καταγραφή αξιολογικών στοιχείων με παραδείγματα </a:t>
            </a:r>
          </a:p>
          <a:p>
            <a:pPr lvl="0"/>
            <a:r>
              <a:rPr lang="el-GR" sz="2000" dirty="0"/>
              <a:t>τα στάδια και τους τρόπους συλλογής, καταγραφής, ερμηνείας, αξιοποίησης και κοινοποίησης των αξιολογικών στοιχείων</a:t>
            </a:r>
          </a:p>
          <a:p>
            <a:pPr lvl="0"/>
            <a:r>
              <a:rPr lang="el-GR" sz="2000" dirty="0"/>
              <a:t>τη διαδικασία της ποιοτικής αποτύπωσης των αξιολογικών στοιχείων στην έκθεση προόδου</a:t>
            </a:r>
          </a:p>
          <a:p>
            <a:pPr lvl="0"/>
            <a:r>
              <a:rPr lang="el-GR" sz="2000" dirty="0"/>
              <a:t>γενικά και ειδικά κριτήρια αξιολόγησης για τους τομείς και τα γνωστικά αντικείμενα</a:t>
            </a:r>
          </a:p>
          <a:p>
            <a:pPr lvl="0"/>
            <a:r>
              <a:rPr lang="el-GR" sz="2000" dirty="0"/>
              <a:t>σενάρια ανάπτυξης διαδικασιών αξιολόγησης</a:t>
            </a:r>
          </a:p>
        </p:txBody>
      </p:sp>
      <p:pic>
        <p:nvPicPr>
          <p:cNvPr id="4" name="Εικόνα 3" descr="LOGO COMPAC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6052595"/>
            <a:ext cx="2656840" cy="4102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5907809"/>
            <a:ext cx="3312368" cy="667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Θέση υποσέλιδου 4"/>
          <p:cNvSpPr>
            <a:spLocks noGrp="1"/>
          </p:cNvSpPr>
          <p:nvPr>
            <p:ph type="ftr" sz="quarter" idx="11"/>
          </p:nvPr>
        </p:nvSpPr>
        <p:spPr/>
        <p:txBody>
          <a:bodyPr/>
          <a:lstStyle/>
          <a:p>
            <a:endParaRPr lang="el-GR">
              <a:solidFill>
                <a:srgbClr val="D4D2D0">
                  <a:shade val="50000"/>
                </a:srgbClr>
              </a:solidFill>
            </a:endParaRPr>
          </a:p>
        </p:txBody>
      </p:sp>
      <p:pic>
        <p:nvPicPr>
          <p:cNvPr id="7" name="Picture 2">
            <a:extLst>
              <a:ext uri="{FF2B5EF4-FFF2-40B4-BE49-F238E27FC236}">
                <a16:creationId xmlns:a16="http://schemas.microsoft.com/office/drawing/2014/main" id="{4D5C768D-10BD-4873-B38C-FC74B3B8A9BB}"/>
              </a:ext>
            </a:extLst>
          </p:cNvPr>
          <p:cNvPicPr>
            <a:picLocks noChangeAspect="1" noChangeArrowheads="1"/>
          </p:cNvPicPr>
          <p:nvPr/>
        </p:nvPicPr>
        <p:blipFill>
          <a:blip r:embed="rId4"/>
          <a:srcRect/>
          <a:stretch>
            <a:fillRect/>
          </a:stretch>
        </p:blipFill>
        <p:spPr bwMode="auto">
          <a:xfrm>
            <a:off x="179512" y="100970"/>
            <a:ext cx="1561305" cy="2276871"/>
          </a:xfrm>
          <a:prstGeom prst="rect">
            <a:avLst/>
          </a:prstGeom>
          <a:noFill/>
          <a:ln w="9525">
            <a:noFill/>
            <a:miter lim="800000"/>
            <a:headEnd/>
            <a:tailEnd/>
          </a:ln>
          <a:effectLst/>
        </p:spPr>
      </p:pic>
      <p:pic>
        <p:nvPicPr>
          <p:cNvPr id="8" name="Picture 2">
            <a:extLst>
              <a:ext uri="{FF2B5EF4-FFF2-40B4-BE49-F238E27FC236}">
                <a16:creationId xmlns:a16="http://schemas.microsoft.com/office/drawing/2014/main" id="{DC001470-212B-4429-BB6E-62203C52AD23}"/>
              </a:ext>
            </a:extLst>
          </p:cNvPr>
          <p:cNvPicPr>
            <a:picLocks noChangeAspect="1" noChangeArrowheads="1"/>
          </p:cNvPicPr>
          <p:nvPr/>
        </p:nvPicPr>
        <p:blipFill>
          <a:blip r:embed="rId5"/>
          <a:srcRect/>
          <a:stretch>
            <a:fillRect/>
          </a:stretch>
        </p:blipFill>
        <p:spPr bwMode="auto">
          <a:xfrm>
            <a:off x="754579" y="1856825"/>
            <a:ext cx="1561304" cy="2216045"/>
          </a:xfrm>
          <a:prstGeom prst="rect">
            <a:avLst/>
          </a:prstGeom>
          <a:noFill/>
          <a:ln w="9525">
            <a:noFill/>
            <a:miter lim="800000"/>
            <a:headEnd/>
            <a:tailEnd/>
          </a:ln>
          <a:effectLst/>
        </p:spPr>
      </p:pic>
      <p:pic>
        <p:nvPicPr>
          <p:cNvPr id="9" name="Picture 8">
            <a:extLst>
              <a:ext uri="{FF2B5EF4-FFF2-40B4-BE49-F238E27FC236}">
                <a16:creationId xmlns:a16="http://schemas.microsoft.com/office/drawing/2014/main" id="{8D543224-2ED7-4572-A16B-A3F9B7AB2B62}"/>
              </a:ext>
            </a:extLst>
          </p:cNvPr>
          <p:cNvPicPr>
            <a:picLocks noChangeAspect="1" noChangeArrowheads="1"/>
          </p:cNvPicPr>
          <p:nvPr/>
        </p:nvPicPr>
        <p:blipFill>
          <a:blip r:embed="rId6"/>
          <a:srcRect/>
          <a:stretch>
            <a:fillRect/>
          </a:stretch>
        </p:blipFill>
        <p:spPr bwMode="auto">
          <a:xfrm>
            <a:off x="179512" y="3573016"/>
            <a:ext cx="1561304" cy="2211317"/>
          </a:xfrm>
          <a:prstGeom prst="rect">
            <a:avLst/>
          </a:prstGeom>
          <a:noFill/>
          <a:ln w="9525">
            <a:noFill/>
            <a:miter lim="800000"/>
            <a:headEnd/>
            <a:tailEnd/>
          </a:ln>
          <a:effectLst/>
        </p:spPr>
      </p:pic>
    </p:spTree>
    <p:extLst>
      <p:ext uri="{BB962C8B-B14F-4D97-AF65-F5344CB8AC3E}">
        <p14:creationId xmlns:p14="http://schemas.microsoft.com/office/powerpoint/2010/main" val="564131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4400" b="1" dirty="0"/>
              <a:t>Ανάλυση &amp; ερμηνεία αξιολογικών δεδομένων </a:t>
            </a:r>
          </a:p>
        </p:txBody>
      </p:sp>
      <p:sp>
        <p:nvSpPr>
          <p:cNvPr id="3" name="Θέση περιεχομένου 2"/>
          <p:cNvSpPr>
            <a:spLocks noGrp="1"/>
          </p:cNvSpPr>
          <p:nvPr>
            <p:ph idx="1"/>
          </p:nvPr>
        </p:nvSpPr>
        <p:spPr>
          <a:xfrm>
            <a:off x="457200" y="1484784"/>
            <a:ext cx="7620000" cy="4392488"/>
          </a:xfrm>
        </p:spPr>
        <p:txBody>
          <a:bodyPr>
            <a:normAutofit fontScale="92500" lnSpcReduction="10000"/>
          </a:bodyPr>
          <a:lstStyle/>
          <a:p>
            <a:r>
              <a:rPr lang="el-GR" sz="3200" dirty="0"/>
              <a:t>αποτελούν τη βάση για την ποιοτική αποτίμηση της προόδου του μαθητή και της μαθήτριας. </a:t>
            </a:r>
          </a:p>
          <a:p>
            <a:r>
              <a:rPr lang="el-GR" sz="3200" dirty="0"/>
              <a:t>έχουν ως πλαίσιο αναφοράς τα κριτήρια αξιολόγησης και τους επιμέρους στόχους που θέτουμε για κάθε μαθητή και μαθήτρια. </a:t>
            </a:r>
          </a:p>
          <a:p>
            <a:r>
              <a:rPr lang="el-GR" sz="3200" dirty="0"/>
              <a:t>βοηθούν τον/την εκπαιδευτικό: </a:t>
            </a:r>
          </a:p>
          <a:p>
            <a:r>
              <a:rPr lang="el-GR" sz="3200" dirty="0"/>
              <a:t>να σχεδιάσει πώς θα ενισχύσει τη μάθηση αλλά και τη διδασκαλία</a:t>
            </a:r>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5805264"/>
            <a:ext cx="33829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5812191"/>
            <a:ext cx="3883646"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Θέση υποσέλιδου 3"/>
          <p:cNvSpPr>
            <a:spLocks noGrp="1"/>
          </p:cNvSpPr>
          <p:nvPr>
            <p:ph type="ftr" sz="quarter" idx="11"/>
          </p:nvPr>
        </p:nvSpPr>
        <p:spPr/>
        <p:txBody>
          <a:bodyPr/>
          <a:lstStyle/>
          <a:p>
            <a:endParaRPr lang="el-GR">
              <a:solidFill>
                <a:srgbClr val="D4D2D0">
                  <a:shade val="50000"/>
                </a:srgbClr>
              </a:solidFill>
            </a:endParaRPr>
          </a:p>
        </p:txBody>
      </p:sp>
    </p:spTree>
    <p:extLst>
      <p:ext uri="{BB962C8B-B14F-4D97-AF65-F5344CB8AC3E}">
        <p14:creationId xmlns:p14="http://schemas.microsoft.com/office/powerpoint/2010/main" val="12851268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2"/>
          <a:srcRect/>
          <a:stretch>
            <a:fillRect/>
          </a:stretch>
        </p:blipFill>
        <p:spPr bwMode="auto">
          <a:xfrm>
            <a:off x="2095500" y="0"/>
            <a:ext cx="7048500" cy="6858000"/>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a:stretch>
            <a:fillRect/>
          </a:stretch>
        </p:blipFill>
        <p:spPr bwMode="auto">
          <a:xfrm>
            <a:off x="1" y="0"/>
            <a:ext cx="2128602" cy="2998033"/>
          </a:xfrm>
          <a:prstGeom prst="rect">
            <a:avLst/>
          </a:prstGeom>
          <a:noFill/>
          <a:ln w="9525">
            <a:noFill/>
            <a:miter lim="800000"/>
            <a:headEnd/>
            <a:tailEnd/>
          </a:ln>
          <a:effectLst/>
        </p:spPr>
      </p:pic>
    </p:spTree>
    <p:extLst>
      <p:ext uri="{BB962C8B-B14F-4D97-AF65-F5344CB8AC3E}">
        <p14:creationId xmlns:p14="http://schemas.microsoft.com/office/powerpoint/2010/main" val="4226208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2090894" y="-1"/>
            <a:ext cx="6783283" cy="4302177"/>
          </a:xfrm>
          <a:prstGeom prst="rect">
            <a:avLst/>
          </a:prstGeom>
          <a:noFill/>
          <a:ln w="9525">
            <a:noFill/>
            <a:miter lim="800000"/>
            <a:headEnd/>
            <a:tailEnd/>
          </a:ln>
          <a:effectLst/>
        </p:spPr>
      </p:pic>
      <p:pic>
        <p:nvPicPr>
          <p:cNvPr id="14339" name="Picture 3"/>
          <p:cNvPicPr>
            <a:picLocks noChangeAspect="1" noChangeArrowheads="1"/>
          </p:cNvPicPr>
          <p:nvPr/>
        </p:nvPicPr>
        <p:blipFill>
          <a:blip r:embed="rId3"/>
          <a:srcRect/>
          <a:stretch>
            <a:fillRect/>
          </a:stretch>
        </p:blipFill>
        <p:spPr bwMode="auto">
          <a:xfrm>
            <a:off x="2023672" y="4531949"/>
            <a:ext cx="6910466" cy="2048733"/>
          </a:xfrm>
          <a:prstGeom prst="rect">
            <a:avLst/>
          </a:prstGeom>
          <a:noFill/>
          <a:ln w="9525">
            <a:noFill/>
            <a:miter lim="800000"/>
            <a:headEnd/>
            <a:tailEnd/>
          </a:ln>
          <a:effectLst/>
        </p:spPr>
      </p:pic>
      <p:pic>
        <p:nvPicPr>
          <p:cNvPr id="5" name="Picture 3"/>
          <p:cNvPicPr>
            <a:picLocks noChangeAspect="1" noChangeArrowheads="1"/>
          </p:cNvPicPr>
          <p:nvPr/>
        </p:nvPicPr>
        <p:blipFill>
          <a:blip r:embed="rId4"/>
          <a:srcRect/>
          <a:stretch>
            <a:fillRect/>
          </a:stretch>
        </p:blipFill>
        <p:spPr bwMode="auto">
          <a:xfrm>
            <a:off x="0" y="1"/>
            <a:ext cx="1993692" cy="2368445"/>
          </a:xfrm>
          <a:prstGeom prst="rect">
            <a:avLst/>
          </a:prstGeom>
          <a:noFill/>
          <a:ln w="9525">
            <a:noFill/>
            <a:miter lim="800000"/>
            <a:headEnd/>
            <a:tailEnd/>
          </a:ln>
          <a:effectLst/>
        </p:spPr>
      </p:pic>
    </p:spTree>
    <p:extLst>
      <p:ext uri="{BB962C8B-B14F-4D97-AF65-F5344CB8AC3E}">
        <p14:creationId xmlns:p14="http://schemas.microsoft.com/office/powerpoint/2010/main" val="2736992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4400" b="1" dirty="0"/>
              <a:t>Η αξιοποίηση των δεδομένων </a:t>
            </a:r>
          </a:p>
        </p:txBody>
      </p:sp>
      <p:sp>
        <p:nvSpPr>
          <p:cNvPr id="3" name="Θέση περιεχομένου 2"/>
          <p:cNvSpPr>
            <a:spLocks noGrp="1"/>
          </p:cNvSpPr>
          <p:nvPr>
            <p:ph idx="1"/>
          </p:nvPr>
        </p:nvSpPr>
        <p:spPr>
          <a:xfrm>
            <a:off x="457200" y="1484784"/>
            <a:ext cx="7620000" cy="4392488"/>
          </a:xfrm>
        </p:spPr>
        <p:txBody>
          <a:bodyPr>
            <a:normAutofit fontScale="77500" lnSpcReduction="20000"/>
          </a:bodyPr>
          <a:lstStyle/>
          <a:p>
            <a:r>
              <a:rPr lang="el-GR" sz="3200" dirty="0"/>
              <a:t>Οι πληροφορίες που συλλέγουμε πρέπει να μας παρέχουν εκείνα τα στοιχεία που θα μας επιτρέπουν: </a:t>
            </a:r>
          </a:p>
          <a:p>
            <a:r>
              <a:rPr lang="el-GR" sz="3200" dirty="0"/>
              <a:t>να ενισχύουμε τη μάθηση των μαθητών/-τριών </a:t>
            </a:r>
          </a:p>
          <a:p>
            <a:r>
              <a:rPr lang="el-GR" sz="3200" dirty="0"/>
              <a:t>να σχεδιάζουμε αποτελεσματικά τα επόμενα στάδια της εκπαιδευτικής διαδικασίας με στόχο την ανταπόκριση στις ιδιαίτερες εκπαιδευτικές ανάγκες των μαθητών/-τριών.  </a:t>
            </a:r>
          </a:p>
          <a:p>
            <a:r>
              <a:rPr lang="el-GR" sz="3200" dirty="0"/>
              <a:t>να παρέχουμε ουσιαστική ανατροφοδότηση στον μαθητή και τη μαθήτρια.</a:t>
            </a:r>
          </a:p>
          <a:p>
            <a:r>
              <a:rPr lang="el-GR" sz="3200" dirty="0"/>
              <a:t>να συντάσσουμε τεκμηριωμένα την Έκθεση Προόδου και να ενημερώνουμε τους γονείς/κηδεμόνες σχετικά με τα επιτεύγματα αλλά και τις δυσκολίες των παιδιών τους.</a:t>
            </a:r>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5805264"/>
            <a:ext cx="33829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5812191"/>
            <a:ext cx="3883646"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Θέση υποσέλιδου 3"/>
          <p:cNvSpPr>
            <a:spLocks noGrp="1"/>
          </p:cNvSpPr>
          <p:nvPr>
            <p:ph type="ftr" sz="quarter" idx="11"/>
          </p:nvPr>
        </p:nvSpPr>
        <p:spPr/>
        <p:txBody>
          <a:bodyPr/>
          <a:lstStyle/>
          <a:p>
            <a:endParaRPr lang="el-GR">
              <a:solidFill>
                <a:srgbClr val="D4D2D0">
                  <a:shade val="50000"/>
                </a:srgbClr>
              </a:solidFill>
            </a:endParaRPr>
          </a:p>
        </p:txBody>
      </p:sp>
    </p:spTree>
    <p:extLst>
      <p:ext uri="{BB962C8B-B14F-4D97-AF65-F5344CB8AC3E}">
        <p14:creationId xmlns:p14="http://schemas.microsoft.com/office/powerpoint/2010/main" val="503152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4400" b="1" dirty="0"/>
              <a:t>Κοινοποίηση των αξιολογικών δεδομένων </a:t>
            </a:r>
          </a:p>
        </p:txBody>
      </p:sp>
      <p:sp>
        <p:nvSpPr>
          <p:cNvPr id="3" name="Θέση περιεχομένου 2"/>
          <p:cNvSpPr>
            <a:spLocks noGrp="1"/>
          </p:cNvSpPr>
          <p:nvPr>
            <p:ph idx="1"/>
          </p:nvPr>
        </p:nvSpPr>
        <p:spPr>
          <a:xfrm>
            <a:off x="457200" y="1484784"/>
            <a:ext cx="7620000" cy="4392488"/>
          </a:xfrm>
        </p:spPr>
        <p:txBody>
          <a:bodyPr>
            <a:normAutofit fontScale="70000" lnSpcReduction="20000"/>
          </a:bodyPr>
          <a:lstStyle/>
          <a:p>
            <a:r>
              <a:rPr lang="el-GR" sz="3200" dirty="0"/>
              <a:t>απευθύνεται:</a:t>
            </a:r>
          </a:p>
          <a:p>
            <a:r>
              <a:rPr lang="el-GR" sz="3200" dirty="0"/>
              <a:t>στους/στις ίδιους/ίδιες τους μαθητές/-</a:t>
            </a:r>
            <a:r>
              <a:rPr lang="el-GR" sz="3200" dirty="0" err="1"/>
              <a:t>τριες</a:t>
            </a:r>
            <a:r>
              <a:rPr lang="el-GR" sz="3200" dirty="0"/>
              <a:t>, με στόχο να τους παράσχει ανατροφοδότηση. </a:t>
            </a:r>
          </a:p>
          <a:p>
            <a:r>
              <a:rPr lang="el-GR" sz="3200" dirty="0"/>
              <a:t>στους γονείς/κηδεμόνες τους, ώστε να υποστηρίζουν τη μάθηση των παιδιών και τη συνεργασία τους με το σχολείο.</a:t>
            </a:r>
          </a:p>
          <a:p>
            <a:r>
              <a:rPr lang="el-GR" sz="3200" dirty="0"/>
              <a:t>σε ειδικές περιπτώσεις μπορεί να απευθύνεται επίσης και σε άλλους/-</a:t>
            </a:r>
            <a:r>
              <a:rPr lang="el-GR" sz="3200" dirty="0" err="1"/>
              <a:t>ες</a:t>
            </a:r>
            <a:r>
              <a:rPr lang="el-GR" sz="3200" dirty="0"/>
              <a:t> επαγγελματίες  (π.χ. ψυχολόγοι). </a:t>
            </a:r>
          </a:p>
          <a:p>
            <a:r>
              <a:rPr lang="el-GR" sz="3200" dirty="0"/>
              <a:t>συμβάλλει: </a:t>
            </a:r>
          </a:p>
          <a:p>
            <a:r>
              <a:rPr lang="el-GR" sz="3200" dirty="0"/>
              <a:t>στην ενημέρωση μαθητών/-τριών και γονέων/κηδεμόνων για την πρόοδο των παιδιών τους.</a:t>
            </a:r>
          </a:p>
          <a:p>
            <a:r>
              <a:rPr lang="el-GR" sz="3200" dirty="0"/>
              <a:t>στη βελτίωση της επικοινωνίας και της αλληλεπίδρασης ανάμεσα σε μαθητές/-</a:t>
            </a:r>
            <a:r>
              <a:rPr lang="el-GR" sz="3200" dirty="0" err="1"/>
              <a:t>τριες</a:t>
            </a:r>
            <a:r>
              <a:rPr lang="el-GR" sz="3200" dirty="0"/>
              <a:t>, γονείς/κηδεμόνες και εκπαιδευτικούς. </a:t>
            </a:r>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5805264"/>
            <a:ext cx="33829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5812191"/>
            <a:ext cx="3883646"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Θέση υποσέλιδου 3"/>
          <p:cNvSpPr>
            <a:spLocks noGrp="1"/>
          </p:cNvSpPr>
          <p:nvPr>
            <p:ph type="ftr" sz="quarter" idx="11"/>
          </p:nvPr>
        </p:nvSpPr>
        <p:spPr/>
        <p:txBody>
          <a:bodyPr/>
          <a:lstStyle/>
          <a:p>
            <a:endParaRPr lang="el-GR">
              <a:solidFill>
                <a:srgbClr val="D4D2D0">
                  <a:shade val="50000"/>
                </a:srgbClr>
              </a:solidFill>
            </a:endParaRPr>
          </a:p>
        </p:txBody>
      </p:sp>
    </p:spTree>
    <p:extLst>
      <p:ext uri="{BB962C8B-B14F-4D97-AF65-F5344CB8AC3E}">
        <p14:creationId xmlns:p14="http://schemas.microsoft.com/office/powerpoint/2010/main" val="14607711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4400" b="1" dirty="0"/>
              <a:t>Έκθεση Προόδου</a:t>
            </a:r>
          </a:p>
        </p:txBody>
      </p:sp>
      <p:sp>
        <p:nvSpPr>
          <p:cNvPr id="3" name="Θέση περιεχομένου 2"/>
          <p:cNvSpPr>
            <a:spLocks noGrp="1"/>
          </p:cNvSpPr>
          <p:nvPr>
            <p:ph idx="1"/>
          </p:nvPr>
        </p:nvSpPr>
        <p:spPr>
          <a:xfrm>
            <a:off x="457200" y="1484784"/>
            <a:ext cx="7620000" cy="4392488"/>
          </a:xfrm>
        </p:spPr>
        <p:txBody>
          <a:bodyPr>
            <a:normAutofit fontScale="70000" lnSpcReduction="20000"/>
          </a:bodyPr>
          <a:lstStyle/>
          <a:p>
            <a:r>
              <a:rPr lang="el-GR" sz="3200" dirty="0"/>
              <a:t>είναι η ποιοτική αποτύπωση της επίδοσης του/της μαθητή/-</a:t>
            </a:r>
            <a:r>
              <a:rPr lang="el-GR" sz="3200" dirty="0" err="1"/>
              <a:t>ήτριας</a:t>
            </a:r>
            <a:r>
              <a:rPr lang="el-GR" sz="3200" dirty="0"/>
              <a:t> και της μαθησιακής και αναπτυξιακής του/της πορείας</a:t>
            </a:r>
          </a:p>
          <a:p>
            <a:r>
              <a:rPr lang="el-GR" sz="3200" dirty="0"/>
              <a:t>περιγράφει την εξέλιξη, τη μαθησιακή πορεία και την ανάπτυξη του/της μαθητή/-</a:t>
            </a:r>
            <a:r>
              <a:rPr lang="el-GR" sz="3200" dirty="0" err="1"/>
              <a:t>τριας</a:t>
            </a:r>
            <a:r>
              <a:rPr lang="el-GR" sz="3200" dirty="0"/>
              <a:t> κατά τη διάρκεια μιας χρονικής περιόδου. </a:t>
            </a:r>
          </a:p>
          <a:p>
            <a:r>
              <a:rPr lang="el-GR" sz="3200" dirty="0"/>
              <a:t>υποδεικνύει τα επόμενα βήματα  στη μάθηση και την ανάπτυξη του/της μαθητή/-</a:t>
            </a:r>
            <a:r>
              <a:rPr lang="el-GR" sz="3200" dirty="0" err="1"/>
              <a:t>τριας</a:t>
            </a:r>
            <a:r>
              <a:rPr lang="el-GR" sz="3200" dirty="0"/>
              <a:t> με στόχο τη βελτίωσή του/της. </a:t>
            </a:r>
          </a:p>
          <a:p>
            <a:r>
              <a:rPr lang="el-GR" sz="3200" dirty="0"/>
              <a:t>πρόκειται για τη σύνθεση της συνολικής εικόνας των μαθητών και μαθητριών σχετικά με την προσπάθεια, την πρόοδο αλλά και τη δράση τους στην τάξη και το σχολείο με ταυτόχρονη αναφορά στην προοπτική βελτίωσής τους.</a:t>
            </a:r>
          </a:p>
          <a:p>
            <a:endParaRPr lang="el-GR" sz="3200" dirty="0"/>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5805264"/>
            <a:ext cx="33829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5812191"/>
            <a:ext cx="3883646"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Θέση υποσέλιδου 3"/>
          <p:cNvSpPr>
            <a:spLocks noGrp="1"/>
          </p:cNvSpPr>
          <p:nvPr>
            <p:ph type="ftr" sz="quarter" idx="11"/>
          </p:nvPr>
        </p:nvSpPr>
        <p:spPr/>
        <p:txBody>
          <a:bodyPr/>
          <a:lstStyle/>
          <a:p>
            <a:endParaRPr lang="el-GR">
              <a:solidFill>
                <a:srgbClr val="D4D2D0">
                  <a:shade val="50000"/>
                </a:srgbClr>
              </a:solidFill>
            </a:endParaRPr>
          </a:p>
        </p:txBody>
      </p:sp>
    </p:spTree>
    <p:extLst>
      <p:ext uri="{BB962C8B-B14F-4D97-AF65-F5344CB8AC3E}">
        <p14:creationId xmlns:p14="http://schemas.microsoft.com/office/powerpoint/2010/main" val="275267956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4400" b="1" dirty="0"/>
              <a:t>Έκθεση Προόδου</a:t>
            </a:r>
          </a:p>
        </p:txBody>
      </p:sp>
      <p:sp>
        <p:nvSpPr>
          <p:cNvPr id="3" name="Θέση περιεχομένου 2"/>
          <p:cNvSpPr>
            <a:spLocks noGrp="1"/>
          </p:cNvSpPr>
          <p:nvPr>
            <p:ph idx="1"/>
          </p:nvPr>
        </p:nvSpPr>
        <p:spPr>
          <a:xfrm>
            <a:off x="457200" y="1484784"/>
            <a:ext cx="7620000" cy="4392488"/>
          </a:xfrm>
        </p:spPr>
        <p:txBody>
          <a:bodyPr>
            <a:normAutofit fontScale="77500" lnSpcReduction="20000"/>
          </a:bodyPr>
          <a:lstStyle/>
          <a:p>
            <a:r>
              <a:rPr lang="el-GR" sz="3200" dirty="0"/>
              <a:t>Αναδεικνύεται η προσωπική διαδρομή του/της κάθε μαθητή/-</a:t>
            </a:r>
            <a:r>
              <a:rPr lang="el-GR" sz="3200" dirty="0" err="1"/>
              <a:t>τριας</a:t>
            </a:r>
            <a:r>
              <a:rPr lang="el-GR" sz="3200" dirty="0"/>
              <a:t> </a:t>
            </a:r>
          </a:p>
          <a:p>
            <a:r>
              <a:rPr lang="el-GR" sz="3200" dirty="0"/>
              <a:t>Αποφεύγονται οι στατικές εκτιμήσεις των δυνατοτήτων και των αδυναμιών του μαθητή και της μαθήτριας.</a:t>
            </a:r>
          </a:p>
          <a:p>
            <a:r>
              <a:rPr lang="el-GR" sz="3200" dirty="0"/>
              <a:t>Δίνεται έμφαση σε όσα είναι ικανός-ή να κάνει ένας/μία μαθητής/-</a:t>
            </a:r>
            <a:r>
              <a:rPr lang="el-GR" sz="3200" dirty="0" err="1"/>
              <a:t>τρια</a:t>
            </a:r>
            <a:r>
              <a:rPr lang="el-GR" sz="3200" dirty="0"/>
              <a:t> και όχι στις ελλείψεις του/της και πώς μπορεί να βελτιώσει τη μάθηση του/της.</a:t>
            </a:r>
          </a:p>
          <a:p>
            <a:r>
              <a:rPr lang="el-GR" sz="3200" dirty="0"/>
              <a:t>Λαμβάνονται υπόψη οι παράμετροι που επηρεάζουν το πώς ανταποκρίνονται οι μαθητές/-</a:t>
            </a:r>
            <a:r>
              <a:rPr lang="el-GR" sz="3200" dirty="0" err="1"/>
              <a:t>τριες</a:t>
            </a:r>
            <a:r>
              <a:rPr lang="el-GR" sz="3200" dirty="0"/>
              <a:t> στη μάθηση(π.χ. μαθητές/-</a:t>
            </a:r>
            <a:r>
              <a:rPr lang="el-GR" sz="3200" dirty="0" err="1"/>
              <a:t>τριες</a:t>
            </a:r>
            <a:r>
              <a:rPr lang="el-GR" sz="3200" dirty="0"/>
              <a:t> που προέρχονται από διαφορετικό γλωσσικό και πολιτισμικό περιβάλλον). </a:t>
            </a:r>
          </a:p>
          <a:p>
            <a:endParaRPr lang="el-GR" sz="3200" dirty="0"/>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5805264"/>
            <a:ext cx="33829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5812191"/>
            <a:ext cx="3883646"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Θέση υποσέλιδου 3"/>
          <p:cNvSpPr>
            <a:spLocks noGrp="1"/>
          </p:cNvSpPr>
          <p:nvPr>
            <p:ph type="ftr" sz="quarter" idx="11"/>
          </p:nvPr>
        </p:nvSpPr>
        <p:spPr/>
        <p:txBody>
          <a:bodyPr/>
          <a:lstStyle/>
          <a:p>
            <a:endParaRPr lang="el-GR">
              <a:solidFill>
                <a:srgbClr val="D4D2D0">
                  <a:shade val="50000"/>
                </a:srgbClr>
              </a:solidFill>
            </a:endParaRPr>
          </a:p>
        </p:txBody>
      </p:sp>
    </p:spTree>
    <p:extLst>
      <p:ext uri="{BB962C8B-B14F-4D97-AF65-F5344CB8AC3E}">
        <p14:creationId xmlns:p14="http://schemas.microsoft.com/office/powerpoint/2010/main" val="16409307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srcRect/>
          <a:stretch>
            <a:fillRect/>
          </a:stretch>
        </p:blipFill>
        <p:spPr bwMode="auto">
          <a:xfrm>
            <a:off x="0" y="766763"/>
            <a:ext cx="9144000" cy="6091237"/>
          </a:xfrm>
          <a:prstGeom prst="rect">
            <a:avLst/>
          </a:prstGeom>
          <a:noFill/>
          <a:ln w="9525">
            <a:noFill/>
            <a:miter lim="800000"/>
            <a:headEnd/>
            <a:tailEnd/>
          </a:ln>
          <a:effectLst/>
        </p:spPr>
      </p:pic>
      <p:sp>
        <p:nvSpPr>
          <p:cNvPr id="4" name="1 - Τίτλος"/>
          <p:cNvSpPr>
            <a:spLocks noGrp="1"/>
          </p:cNvSpPr>
          <p:nvPr>
            <p:ph type="title"/>
          </p:nvPr>
        </p:nvSpPr>
        <p:spPr>
          <a:xfrm>
            <a:off x="465684" y="209862"/>
            <a:ext cx="8678316" cy="703023"/>
          </a:xfrm>
        </p:spPr>
        <p:txBody>
          <a:bodyPr/>
          <a:lstStyle/>
          <a:p>
            <a:r>
              <a:rPr sz="3200" b="1" dirty="0"/>
              <a:t>Η </a:t>
            </a:r>
            <a:r>
              <a:rPr sz="3200" b="1" dirty="0" err="1"/>
              <a:t>Έκθεση</a:t>
            </a:r>
            <a:r>
              <a:rPr sz="3200" b="1" dirty="0"/>
              <a:t> </a:t>
            </a:r>
            <a:r>
              <a:rPr sz="3200" b="1" dirty="0" err="1"/>
              <a:t>Προόδου</a:t>
            </a:r>
            <a:r>
              <a:rPr sz="3200" b="1" dirty="0"/>
              <a:t> </a:t>
            </a:r>
            <a:r>
              <a:rPr sz="3200" b="1" dirty="0" err="1"/>
              <a:t>στο</a:t>
            </a:r>
            <a:r>
              <a:rPr sz="3200" b="1" dirty="0"/>
              <a:t> </a:t>
            </a:r>
            <a:r>
              <a:rPr sz="3200" b="1" dirty="0" err="1"/>
              <a:t>Νη</a:t>
            </a:r>
            <a:r>
              <a:rPr sz="3200" b="1" dirty="0"/>
              <a:t>πιαγωγείο </a:t>
            </a:r>
            <a:endParaRPr lang="el-GR" sz="3200" b="1" dirty="0"/>
          </a:p>
        </p:txBody>
      </p:sp>
    </p:spTree>
    <p:extLst>
      <p:ext uri="{BB962C8B-B14F-4D97-AF65-F5344CB8AC3E}">
        <p14:creationId xmlns:p14="http://schemas.microsoft.com/office/powerpoint/2010/main" val="632029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a:stretch>
            <a:fillRect/>
          </a:stretch>
        </p:blipFill>
        <p:spPr bwMode="auto">
          <a:xfrm>
            <a:off x="0" y="790574"/>
            <a:ext cx="8889167" cy="6067425"/>
          </a:xfrm>
          <a:prstGeom prst="rect">
            <a:avLst/>
          </a:prstGeom>
          <a:noFill/>
          <a:ln w="9525">
            <a:noFill/>
            <a:miter lim="800000"/>
            <a:headEnd/>
            <a:tailEnd/>
          </a:ln>
          <a:effectLst/>
        </p:spPr>
      </p:pic>
      <p:sp>
        <p:nvSpPr>
          <p:cNvPr id="4" name="1 - Τίτλος"/>
          <p:cNvSpPr>
            <a:spLocks noGrp="1"/>
          </p:cNvSpPr>
          <p:nvPr>
            <p:ph type="title"/>
          </p:nvPr>
        </p:nvSpPr>
        <p:spPr>
          <a:xfrm>
            <a:off x="284813" y="1"/>
            <a:ext cx="8409482" cy="704537"/>
          </a:xfrm>
        </p:spPr>
        <p:txBody>
          <a:bodyPr/>
          <a:lstStyle/>
          <a:p>
            <a:r>
              <a:rPr sz="2400" b="1" dirty="0"/>
              <a:t>Η </a:t>
            </a:r>
            <a:r>
              <a:rPr sz="2400" b="1" dirty="0" err="1"/>
              <a:t>Έκθεση</a:t>
            </a:r>
            <a:r>
              <a:rPr sz="2400" b="1" dirty="0"/>
              <a:t> </a:t>
            </a:r>
            <a:r>
              <a:rPr sz="2400" b="1" dirty="0" err="1"/>
              <a:t>Προόδου</a:t>
            </a:r>
            <a:r>
              <a:rPr sz="2400" b="1" dirty="0"/>
              <a:t> </a:t>
            </a:r>
            <a:r>
              <a:rPr sz="2400" b="1" dirty="0" err="1"/>
              <a:t>στο</a:t>
            </a:r>
            <a:r>
              <a:rPr sz="2400" b="1" dirty="0"/>
              <a:t> </a:t>
            </a:r>
            <a:r>
              <a:rPr sz="2400" b="1" dirty="0" err="1"/>
              <a:t>Νη</a:t>
            </a:r>
            <a:r>
              <a:rPr sz="2400" b="1" dirty="0"/>
              <a:t>πιαγωγείο </a:t>
            </a:r>
            <a:endParaRPr lang="el-GR" sz="2400" b="1" dirty="0"/>
          </a:p>
        </p:txBody>
      </p:sp>
    </p:spTree>
    <p:extLst>
      <p:ext uri="{BB962C8B-B14F-4D97-AF65-F5344CB8AC3E}">
        <p14:creationId xmlns:p14="http://schemas.microsoft.com/office/powerpoint/2010/main" val="11842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a:stretch>
            <a:fillRect/>
          </a:stretch>
        </p:blipFill>
        <p:spPr bwMode="auto">
          <a:xfrm>
            <a:off x="0" y="944379"/>
            <a:ext cx="9144000" cy="5913621"/>
          </a:xfrm>
          <a:prstGeom prst="rect">
            <a:avLst/>
          </a:prstGeom>
          <a:noFill/>
          <a:ln w="9525">
            <a:noFill/>
            <a:miter lim="800000"/>
            <a:headEnd/>
            <a:tailEnd/>
          </a:ln>
          <a:effectLst/>
        </p:spPr>
      </p:pic>
      <p:sp>
        <p:nvSpPr>
          <p:cNvPr id="4" name="1 - Τίτλος"/>
          <p:cNvSpPr>
            <a:spLocks noGrp="1"/>
          </p:cNvSpPr>
          <p:nvPr>
            <p:ph type="title"/>
          </p:nvPr>
        </p:nvSpPr>
        <p:spPr>
          <a:xfrm>
            <a:off x="465684" y="209862"/>
            <a:ext cx="8678316" cy="703023"/>
          </a:xfrm>
        </p:spPr>
        <p:txBody>
          <a:bodyPr/>
          <a:lstStyle/>
          <a:p>
            <a:r>
              <a:rPr sz="2800" b="1" dirty="0"/>
              <a:t>Η </a:t>
            </a:r>
            <a:r>
              <a:rPr sz="2800" b="1" dirty="0" err="1"/>
              <a:t>Έκθεση</a:t>
            </a:r>
            <a:r>
              <a:rPr sz="2800" b="1" dirty="0"/>
              <a:t> </a:t>
            </a:r>
            <a:r>
              <a:rPr sz="2800" b="1" dirty="0" err="1"/>
              <a:t>Προόδου</a:t>
            </a:r>
            <a:r>
              <a:rPr sz="2800" b="1" dirty="0"/>
              <a:t> </a:t>
            </a:r>
            <a:r>
              <a:rPr sz="2800" b="1" dirty="0" err="1"/>
              <a:t>στο</a:t>
            </a:r>
            <a:r>
              <a:rPr sz="2800" b="1" dirty="0"/>
              <a:t> </a:t>
            </a:r>
            <a:r>
              <a:rPr sz="2800" b="1" dirty="0" err="1"/>
              <a:t>Νη</a:t>
            </a:r>
            <a:r>
              <a:rPr sz="2800" b="1" dirty="0"/>
              <a:t>πιαγωγείο </a:t>
            </a:r>
            <a:endParaRPr lang="el-GR" sz="2800" b="1" dirty="0"/>
          </a:p>
        </p:txBody>
      </p:sp>
    </p:spTree>
    <p:extLst>
      <p:ext uri="{BB962C8B-B14F-4D97-AF65-F5344CB8AC3E}">
        <p14:creationId xmlns:p14="http://schemas.microsoft.com/office/powerpoint/2010/main" val="1239793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b="1" dirty="0"/>
              <a:t>Κατά την υλοποίηση της Δράσης </a:t>
            </a:r>
            <a:r>
              <a:rPr lang="el-GR" sz="3200" dirty="0"/>
              <a:t>επιδιώχθηκαν: </a:t>
            </a:r>
            <a:endParaRPr lang="el-GR" sz="3200" b="1" dirty="0"/>
          </a:p>
        </p:txBody>
      </p:sp>
      <p:sp>
        <p:nvSpPr>
          <p:cNvPr id="3" name="Θέση περιεχομένου 2"/>
          <p:cNvSpPr>
            <a:spLocks noGrp="1"/>
          </p:cNvSpPr>
          <p:nvPr>
            <p:ph idx="1"/>
          </p:nvPr>
        </p:nvSpPr>
        <p:spPr>
          <a:xfrm>
            <a:off x="457200" y="1600200"/>
            <a:ext cx="7923768" cy="4205064"/>
          </a:xfrm>
        </p:spPr>
        <p:txBody>
          <a:bodyPr>
            <a:normAutofit lnSpcReduction="10000"/>
          </a:bodyPr>
          <a:lstStyle/>
          <a:p>
            <a:pPr lvl="0"/>
            <a:r>
              <a:rPr lang="el-GR" dirty="0"/>
              <a:t>η αποτίμηση και προσαρμογή ποικιλίας </a:t>
            </a:r>
            <a:r>
              <a:rPr lang="el-GR" u="sng" dirty="0"/>
              <a:t>αξιολογικών μεθόδων και εργαλείων </a:t>
            </a:r>
          </a:p>
          <a:p>
            <a:pPr lvl="0"/>
            <a:r>
              <a:rPr lang="el-GR" dirty="0"/>
              <a:t>ο σχεδιασμός και η αξιοποίηση κατάλληλων στρατηγικών για την </a:t>
            </a:r>
            <a:r>
              <a:rPr lang="el-GR" u="sng" dirty="0"/>
              <a:t>παραγωγή εκπαιδευτικού υλικού</a:t>
            </a:r>
            <a:r>
              <a:rPr lang="el-GR" dirty="0"/>
              <a:t>, τη διαμόρφωση </a:t>
            </a:r>
            <a:r>
              <a:rPr lang="el-GR" u="sng" dirty="0"/>
              <a:t>σεναρίων διδασκαλίας </a:t>
            </a:r>
            <a:r>
              <a:rPr lang="el-GR" dirty="0"/>
              <a:t>και την επιλογή </a:t>
            </a:r>
            <a:r>
              <a:rPr lang="el-GR" u="sng" dirty="0"/>
              <a:t>διδακτικών μεθόδων</a:t>
            </a:r>
            <a:r>
              <a:rPr lang="el-GR" dirty="0"/>
              <a:t>, </a:t>
            </a:r>
          </a:p>
          <a:p>
            <a:pPr lvl="0"/>
            <a:r>
              <a:rPr lang="el-GR" dirty="0"/>
              <a:t>η </a:t>
            </a:r>
            <a:r>
              <a:rPr lang="el-GR" u="sng" dirty="0"/>
              <a:t>ενεργή συμμετοχή και εμπλοκή των μαθητών/-τριών </a:t>
            </a:r>
            <a:r>
              <a:rPr lang="el-GR" dirty="0"/>
              <a:t>στις διαδικασίες της Περιγραφικής Αξιολόγησης</a:t>
            </a:r>
            <a:endParaRPr lang="en-US" dirty="0"/>
          </a:p>
          <a:p>
            <a:pPr lvl="0"/>
            <a:r>
              <a:rPr lang="el-GR" dirty="0"/>
              <a:t>η διαμόρφωση </a:t>
            </a:r>
            <a:r>
              <a:rPr lang="el-GR" u="sng" dirty="0"/>
              <a:t>πλαισίου συνεργασίας </a:t>
            </a:r>
            <a:r>
              <a:rPr lang="el-GR" dirty="0"/>
              <a:t>μεταξύ των συμμετεχόντων, </a:t>
            </a:r>
            <a:endParaRPr lang="en-US" dirty="0"/>
          </a:p>
          <a:p>
            <a:pPr lvl="0"/>
            <a:r>
              <a:rPr lang="el-GR" dirty="0"/>
              <a:t>η </a:t>
            </a:r>
            <a:r>
              <a:rPr lang="el-GR" u="sng" dirty="0"/>
              <a:t>ανατροφοδότηση</a:t>
            </a:r>
            <a:r>
              <a:rPr lang="el-GR" dirty="0"/>
              <a:t> και αξιοποίηση των ποικίλων εμπειριών από την πιλοτική εφαρμογή για τη διαμόρφωση πρότασης και τη χάραξη </a:t>
            </a:r>
            <a:r>
              <a:rPr lang="el-GR" u="sng" dirty="0"/>
              <a:t>εκπαιδευτικής πολιτικής</a:t>
            </a:r>
            <a:r>
              <a:rPr lang="en-US" dirty="0"/>
              <a:t>.</a:t>
            </a:r>
            <a:endParaRPr lang="el-GR" dirty="0"/>
          </a:p>
        </p:txBody>
      </p:sp>
      <p:pic>
        <p:nvPicPr>
          <p:cNvPr id="4" name="Εικόνα 3" descr="LOGO COMPAC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6165304"/>
            <a:ext cx="2656840" cy="4102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5907809"/>
            <a:ext cx="3312368" cy="667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Θέση υποσέλιδου 4"/>
          <p:cNvSpPr>
            <a:spLocks noGrp="1"/>
          </p:cNvSpPr>
          <p:nvPr>
            <p:ph type="ftr" sz="quarter" idx="11"/>
          </p:nvPr>
        </p:nvSpPr>
        <p:spPr/>
        <p:txBody>
          <a:bodyPr/>
          <a:lstStyle/>
          <a:p>
            <a:endParaRPr lang="el-GR">
              <a:solidFill>
                <a:srgbClr val="D4D2D0">
                  <a:shade val="50000"/>
                </a:srgbClr>
              </a:solidFill>
            </a:endParaRPr>
          </a:p>
        </p:txBody>
      </p:sp>
    </p:spTree>
    <p:extLst>
      <p:ext uri="{BB962C8B-B14F-4D97-AF65-F5344CB8AC3E}">
        <p14:creationId xmlns:p14="http://schemas.microsoft.com/office/powerpoint/2010/main" val="153234063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a:stretch>
            <a:fillRect/>
          </a:stretch>
        </p:blipFill>
        <p:spPr bwMode="auto">
          <a:xfrm>
            <a:off x="449706" y="239843"/>
            <a:ext cx="8109678" cy="6618157"/>
          </a:xfrm>
          <a:prstGeom prst="rect">
            <a:avLst/>
          </a:prstGeom>
          <a:noFill/>
          <a:ln w="9525">
            <a:noFill/>
            <a:miter lim="800000"/>
            <a:headEnd/>
            <a:tailEnd/>
          </a:ln>
          <a:effectLst/>
        </p:spPr>
      </p:pic>
    </p:spTree>
    <p:extLst>
      <p:ext uri="{BB962C8B-B14F-4D97-AF65-F5344CB8AC3E}">
        <p14:creationId xmlns:p14="http://schemas.microsoft.com/office/powerpoint/2010/main" val="397261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srcRect/>
          <a:stretch>
            <a:fillRect/>
          </a:stretch>
        </p:blipFill>
        <p:spPr bwMode="auto">
          <a:xfrm>
            <a:off x="0" y="329783"/>
            <a:ext cx="9144000" cy="4781863"/>
          </a:xfrm>
          <a:prstGeom prst="rect">
            <a:avLst/>
          </a:prstGeom>
          <a:noFill/>
          <a:ln w="9525">
            <a:noFill/>
            <a:miter lim="800000"/>
            <a:headEnd/>
            <a:tailEnd/>
          </a:ln>
          <a:effectLst/>
        </p:spPr>
      </p:pic>
      <p:pic>
        <p:nvPicPr>
          <p:cNvPr id="23555" name="Picture 3"/>
          <p:cNvPicPr>
            <a:picLocks noChangeAspect="1" noChangeArrowheads="1"/>
          </p:cNvPicPr>
          <p:nvPr/>
        </p:nvPicPr>
        <p:blipFill>
          <a:blip r:embed="rId3"/>
          <a:srcRect/>
          <a:stretch>
            <a:fillRect/>
          </a:stretch>
        </p:blipFill>
        <p:spPr bwMode="auto">
          <a:xfrm>
            <a:off x="0" y="5210175"/>
            <a:ext cx="8844197" cy="1647825"/>
          </a:xfrm>
          <a:prstGeom prst="rect">
            <a:avLst/>
          </a:prstGeom>
          <a:noFill/>
          <a:ln w="9525">
            <a:noFill/>
            <a:miter lim="800000"/>
            <a:headEnd/>
            <a:tailEnd/>
          </a:ln>
          <a:effectLst/>
        </p:spPr>
      </p:pic>
    </p:spTree>
    <p:extLst>
      <p:ext uri="{BB962C8B-B14F-4D97-AF65-F5344CB8AC3E}">
        <p14:creationId xmlns:p14="http://schemas.microsoft.com/office/powerpoint/2010/main" val="2421414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620000" cy="634082"/>
          </a:xfrm>
        </p:spPr>
        <p:txBody>
          <a:bodyPr/>
          <a:lstStyle/>
          <a:p>
            <a:r>
              <a:rPr sz="3200" b="1" dirty="0"/>
              <a:t>Η </a:t>
            </a:r>
            <a:r>
              <a:rPr sz="3200" b="1" dirty="0" err="1"/>
              <a:t>Έκθεση</a:t>
            </a:r>
            <a:r>
              <a:rPr sz="3200" b="1" dirty="0"/>
              <a:t> </a:t>
            </a:r>
            <a:r>
              <a:rPr sz="3200" b="1" dirty="0" err="1"/>
              <a:t>Προόδου</a:t>
            </a:r>
            <a:r>
              <a:rPr sz="3200" b="1" dirty="0"/>
              <a:t> </a:t>
            </a:r>
            <a:r>
              <a:rPr sz="3200" b="1" dirty="0" err="1"/>
              <a:t>στο</a:t>
            </a:r>
            <a:r>
              <a:rPr sz="3200" b="1" dirty="0"/>
              <a:t> </a:t>
            </a:r>
            <a:r>
              <a:rPr sz="3200" b="1" dirty="0" err="1"/>
              <a:t>Δημοτικό</a:t>
            </a:r>
            <a:r>
              <a:rPr sz="3200" b="1" dirty="0"/>
              <a:t> </a:t>
            </a:r>
            <a:endParaRPr lang="el-GR" sz="3200" b="1" dirty="0"/>
          </a:p>
        </p:txBody>
      </p:sp>
      <p:pic>
        <p:nvPicPr>
          <p:cNvPr id="19459" name="Picture 3"/>
          <p:cNvPicPr>
            <a:picLocks noChangeAspect="1" noChangeArrowheads="1"/>
          </p:cNvPicPr>
          <p:nvPr/>
        </p:nvPicPr>
        <p:blipFill>
          <a:blip r:embed="rId2"/>
          <a:srcRect/>
          <a:stretch>
            <a:fillRect/>
          </a:stretch>
        </p:blipFill>
        <p:spPr bwMode="auto">
          <a:xfrm>
            <a:off x="0" y="869430"/>
            <a:ext cx="9144000" cy="5988570"/>
          </a:xfrm>
          <a:prstGeom prst="rect">
            <a:avLst/>
          </a:prstGeom>
          <a:noFill/>
          <a:ln w="9525">
            <a:noFill/>
            <a:miter lim="800000"/>
            <a:headEnd/>
            <a:tailEnd/>
          </a:ln>
          <a:effectLst/>
        </p:spPr>
      </p:pic>
    </p:spTree>
    <p:extLst>
      <p:ext uri="{BB962C8B-B14F-4D97-AF65-F5344CB8AC3E}">
        <p14:creationId xmlns:p14="http://schemas.microsoft.com/office/powerpoint/2010/main" val="1838244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srcRect/>
          <a:stretch>
            <a:fillRect/>
          </a:stretch>
        </p:blipFill>
        <p:spPr bwMode="auto">
          <a:xfrm>
            <a:off x="246088" y="794167"/>
            <a:ext cx="8382000" cy="3912744"/>
          </a:xfrm>
          <a:prstGeom prst="rect">
            <a:avLst/>
          </a:prstGeom>
          <a:noFill/>
          <a:ln w="9525">
            <a:noFill/>
            <a:miter lim="800000"/>
            <a:headEnd/>
            <a:tailEnd/>
          </a:ln>
          <a:effectLst/>
        </p:spPr>
      </p:pic>
      <p:sp>
        <p:nvSpPr>
          <p:cNvPr id="4" name="1 - Τίτλος"/>
          <p:cNvSpPr>
            <a:spLocks noGrp="1"/>
          </p:cNvSpPr>
          <p:nvPr>
            <p:ph type="title"/>
          </p:nvPr>
        </p:nvSpPr>
        <p:spPr>
          <a:xfrm>
            <a:off x="1195389" y="177802"/>
            <a:ext cx="5824883" cy="616366"/>
          </a:xfrm>
        </p:spPr>
        <p:txBody>
          <a:bodyPr/>
          <a:lstStyle/>
          <a:p>
            <a:r>
              <a:rPr sz="2400" b="1" dirty="0"/>
              <a:t>Η </a:t>
            </a:r>
            <a:r>
              <a:rPr sz="2400" b="1" dirty="0" err="1"/>
              <a:t>Έκθεση</a:t>
            </a:r>
            <a:r>
              <a:rPr sz="2400" b="1" dirty="0"/>
              <a:t> </a:t>
            </a:r>
            <a:r>
              <a:rPr sz="2400" b="1" dirty="0" err="1"/>
              <a:t>Προόδου</a:t>
            </a:r>
            <a:r>
              <a:rPr sz="2400" b="1" dirty="0"/>
              <a:t> </a:t>
            </a:r>
            <a:r>
              <a:rPr sz="2400" b="1" dirty="0" err="1"/>
              <a:t>στο</a:t>
            </a:r>
            <a:r>
              <a:rPr sz="2400" b="1" dirty="0"/>
              <a:t> </a:t>
            </a:r>
            <a:r>
              <a:rPr sz="2400" b="1" dirty="0" err="1"/>
              <a:t>Δημοτικό</a:t>
            </a:r>
            <a:r>
              <a:rPr sz="2400" b="1" dirty="0"/>
              <a:t> </a:t>
            </a:r>
            <a:endParaRPr lang="el-GR" sz="2400" b="1" dirty="0"/>
          </a:p>
        </p:txBody>
      </p:sp>
      <p:pic>
        <p:nvPicPr>
          <p:cNvPr id="20484" name="Picture 4"/>
          <p:cNvPicPr>
            <a:picLocks noChangeAspect="1" noChangeArrowheads="1"/>
          </p:cNvPicPr>
          <p:nvPr/>
        </p:nvPicPr>
        <p:blipFill>
          <a:blip r:embed="rId3"/>
          <a:srcRect/>
          <a:stretch>
            <a:fillRect/>
          </a:stretch>
        </p:blipFill>
        <p:spPr bwMode="auto">
          <a:xfrm>
            <a:off x="0" y="4706911"/>
            <a:ext cx="8982075" cy="2151089"/>
          </a:xfrm>
          <a:prstGeom prst="rect">
            <a:avLst/>
          </a:prstGeom>
          <a:noFill/>
          <a:ln w="9525">
            <a:noFill/>
            <a:miter lim="800000"/>
            <a:headEnd/>
            <a:tailEnd/>
          </a:ln>
          <a:effectLst/>
        </p:spPr>
      </p:pic>
    </p:spTree>
    <p:extLst>
      <p:ext uri="{BB962C8B-B14F-4D97-AF65-F5344CB8AC3E}">
        <p14:creationId xmlns:p14="http://schemas.microsoft.com/office/powerpoint/2010/main" val="1923426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srcRect/>
          <a:stretch>
            <a:fillRect/>
          </a:stretch>
        </p:blipFill>
        <p:spPr bwMode="auto">
          <a:xfrm>
            <a:off x="0" y="604838"/>
            <a:ext cx="9143999" cy="6253162"/>
          </a:xfrm>
          <a:prstGeom prst="rect">
            <a:avLst/>
          </a:prstGeom>
          <a:noFill/>
          <a:ln w="9525">
            <a:noFill/>
            <a:miter lim="800000"/>
            <a:headEnd/>
            <a:tailEnd/>
          </a:ln>
          <a:effectLst/>
        </p:spPr>
      </p:pic>
      <p:sp>
        <p:nvSpPr>
          <p:cNvPr id="4" name="1 - Τίτλος"/>
          <p:cNvSpPr>
            <a:spLocks noGrp="1"/>
          </p:cNvSpPr>
          <p:nvPr>
            <p:ph type="title"/>
          </p:nvPr>
        </p:nvSpPr>
        <p:spPr>
          <a:xfrm>
            <a:off x="179512" y="33131"/>
            <a:ext cx="5464843" cy="571707"/>
          </a:xfrm>
        </p:spPr>
        <p:txBody>
          <a:bodyPr/>
          <a:lstStyle/>
          <a:p>
            <a:r>
              <a:rPr sz="2800" b="1" dirty="0"/>
              <a:t>Η </a:t>
            </a:r>
            <a:r>
              <a:rPr sz="2800" b="1" dirty="0" err="1"/>
              <a:t>Έκθεση</a:t>
            </a:r>
            <a:r>
              <a:rPr sz="2800" b="1" dirty="0"/>
              <a:t> </a:t>
            </a:r>
            <a:r>
              <a:rPr sz="2800" b="1" dirty="0" err="1"/>
              <a:t>Προόδου</a:t>
            </a:r>
            <a:r>
              <a:rPr sz="2800" b="1" dirty="0"/>
              <a:t> </a:t>
            </a:r>
            <a:r>
              <a:rPr sz="2800" b="1" dirty="0" err="1"/>
              <a:t>στο</a:t>
            </a:r>
            <a:r>
              <a:rPr sz="2800" b="1" dirty="0"/>
              <a:t> </a:t>
            </a:r>
            <a:r>
              <a:rPr sz="2800" b="1" dirty="0" err="1"/>
              <a:t>Δημοτικό</a:t>
            </a:r>
            <a:r>
              <a:rPr sz="2800" b="1" dirty="0"/>
              <a:t> </a:t>
            </a:r>
            <a:endParaRPr lang="el-GR" sz="2800" b="1" dirty="0"/>
          </a:p>
        </p:txBody>
      </p:sp>
    </p:spTree>
    <p:extLst>
      <p:ext uri="{BB962C8B-B14F-4D97-AF65-F5344CB8AC3E}">
        <p14:creationId xmlns:p14="http://schemas.microsoft.com/office/powerpoint/2010/main" val="780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srcRect/>
          <a:stretch>
            <a:fillRect/>
          </a:stretch>
        </p:blipFill>
        <p:spPr bwMode="auto">
          <a:xfrm>
            <a:off x="1079292" y="1028700"/>
            <a:ext cx="6460759" cy="5829300"/>
          </a:xfrm>
          <a:prstGeom prst="rect">
            <a:avLst/>
          </a:prstGeom>
          <a:noFill/>
          <a:ln w="9525">
            <a:noFill/>
            <a:miter lim="800000"/>
            <a:headEnd/>
            <a:tailEnd/>
          </a:ln>
          <a:effectLst/>
        </p:spPr>
      </p:pic>
      <p:sp>
        <p:nvSpPr>
          <p:cNvPr id="4" name="1 - Τίτλος"/>
          <p:cNvSpPr>
            <a:spLocks noGrp="1"/>
          </p:cNvSpPr>
          <p:nvPr>
            <p:ph type="title"/>
          </p:nvPr>
        </p:nvSpPr>
        <p:spPr>
          <a:xfrm>
            <a:off x="565802" y="222772"/>
            <a:ext cx="7339012" cy="841530"/>
          </a:xfrm>
        </p:spPr>
        <p:txBody>
          <a:bodyPr/>
          <a:lstStyle/>
          <a:p>
            <a:r>
              <a:rPr sz="2800" b="1" dirty="0"/>
              <a:t>Η </a:t>
            </a:r>
            <a:r>
              <a:rPr sz="2800" b="1" dirty="0" err="1"/>
              <a:t>Έκθεση</a:t>
            </a:r>
            <a:r>
              <a:rPr sz="2800" b="1" dirty="0"/>
              <a:t> </a:t>
            </a:r>
            <a:r>
              <a:rPr sz="2800" b="1" dirty="0" err="1"/>
              <a:t>Προόδου</a:t>
            </a:r>
            <a:r>
              <a:rPr sz="2800" b="1" dirty="0"/>
              <a:t> </a:t>
            </a:r>
            <a:r>
              <a:rPr sz="2800" b="1" dirty="0" err="1"/>
              <a:t>στο</a:t>
            </a:r>
            <a:r>
              <a:rPr sz="2800" b="1" dirty="0"/>
              <a:t> </a:t>
            </a:r>
            <a:r>
              <a:rPr sz="2800" b="1" dirty="0" err="1"/>
              <a:t>Γυμνάσιο</a:t>
            </a:r>
            <a:r>
              <a:rPr sz="2800" b="1" dirty="0"/>
              <a:t> </a:t>
            </a:r>
            <a:endParaRPr lang="el-GR" sz="2800" b="1" dirty="0"/>
          </a:p>
        </p:txBody>
      </p:sp>
    </p:spTree>
    <p:extLst>
      <p:ext uri="{BB962C8B-B14F-4D97-AF65-F5344CB8AC3E}">
        <p14:creationId xmlns:p14="http://schemas.microsoft.com/office/powerpoint/2010/main" val="262719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srcRect/>
          <a:stretch>
            <a:fillRect/>
          </a:stretch>
        </p:blipFill>
        <p:spPr bwMode="auto">
          <a:xfrm>
            <a:off x="449705" y="895350"/>
            <a:ext cx="7974767" cy="5962650"/>
          </a:xfrm>
          <a:prstGeom prst="rect">
            <a:avLst/>
          </a:prstGeom>
          <a:noFill/>
          <a:ln w="9525">
            <a:noFill/>
            <a:miter lim="800000"/>
            <a:headEnd/>
            <a:tailEnd/>
          </a:ln>
          <a:effectLst/>
        </p:spPr>
      </p:pic>
      <p:sp>
        <p:nvSpPr>
          <p:cNvPr id="4" name="1 - Τίτλος"/>
          <p:cNvSpPr>
            <a:spLocks noGrp="1"/>
          </p:cNvSpPr>
          <p:nvPr>
            <p:ph type="title"/>
          </p:nvPr>
        </p:nvSpPr>
        <p:spPr>
          <a:xfrm>
            <a:off x="1195389" y="177802"/>
            <a:ext cx="7339012" cy="631668"/>
          </a:xfrm>
        </p:spPr>
        <p:txBody>
          <a:bodyPr/>
          <a:lstStyle/>
          <a:p>
            <a:r>
              <a:rPr sz="2400" b="1" dirty="0"/>
              <a:t>Η </a:t>
            </a:r>
            <a:r>
              <a:rPr sz="2400" b="1" dirty="0" err="1"/>
              <a:t>Έκθεση</a:t>
            </a:r>
            <a:r>
              <a:rPr sz="2400" b="1" dirty="0"/>
              <a:t> </a:t>
            </a:r>
            <a:r>
              <a:rPr sz="2400" b="1" dirty="0" err="1"/>
              <a:t>Προόδου</a:t>
            </a:r>
            <a:r>
              <a:rPr sz="2400" b="1" dirty="0"/>
              <a:t> </a:t>
            </a:r>
            <a:r>
              <a:rPr sz="2400" b="1" dirty="0" err="1"/>
              <a:t>στο</a:t>
            </a:r>
            <a:r>
              <a:rPr sz="2400" b="1" dirty="0"/>
              <a:t> </a:t>
            </a:r>
            <a:r>
              <a:rPr sz="2400" b="1" dirty="0" err="1"/>
              <a:t>Γυμνάσιο</a:t>
            </a:r>
            <a:r>
              <a:rPr sz="2400" b="1" dirty="0"/>
              <a:t> </a:t>
            </a:r>
            <a:endParaRPr lang="el-GR" sz="2400" b="1" dirty="0"/>
          </a:p>
        </p:txBody>
      </p:sp>
    </p:spTree>
    <p:extLst>
      <p:ext uri="{BB962C8B-B14F-4D97-AF65-F5344CB8AC3E}">
        <p14:creationId xmlns:p14="http://schemas.microsoft.com/office/powerpoint/2010/main" val="2721475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a:stretch>
            <a:fillRect/>
          </a:stretch>
        </p:blipFill>
        <p:spPr bwMode="auto">
          <a:xfrm>
            <a:off x="314794" y="833438"/>
            <a:ext cx="8829206" cy="6024562"/>
          </a:xfrm>
          <a:prstGeom prst="rect">
            <a:avLst/>
          </a:prstGeom>
          <a:noFill/>
          <a:ln w="9525">
            <a:noFill/>
            <a:miter lim="800000"/>
            <a:headEnd/>
            <a:tailEnd/>
          </a:ln>
          <a:effectLst/>
        </p:spPr>
      </p:pic>
      <p:sp>
        <p:nvSpPr>
          <p:cNvPr id="4" name="1 - Τίτλος"/>
          <p:cNvSpPr>
            <a:spLocks noGrp="1"/>
          </p:cNvSpPr>
          <p:nvPr>
            <p:ph type="title"/>
          </p:nvPr>
        </p:nvSpPr>
        <p:spPr>
          <a:xfrm>
            <a:off x="457200" y="274638"/>
            <a:ext cx="4690864" cy="558800"/>
          </a:xfrm>
        </p:spPr>
        <p:txBody>
          <a:bodyPr/>
          <a:lstStyle/>
          <a:p>
            <a:r>
              <a:rPr sz="2400" b="1" dirty="0"/>
              <a:t>Η </a:t>
            </a:r>
            <a:r>
              <a:rPr sz="2400" b="1" dirty="0" err="1"/>
              <a:t>Έκθεση</a:t>
            </a:r>
            <a:r>
              <a:rPr sz="2400" b="1" dirty="0"/>
              <a:t> </a:t>
            </a:r>
            <a:r>
              <a:rPr sz="2400" b="1" dirty="0" err="1"/>
              <a:t>Προόδου</a:t>
            </a:r>
            <a:r>
              <a:rPr sz="2400" b="1" dirty="0"/>
              <a:t> </a:t>
            </a:r>
            <a:r>
              <a:rPr sz="2400" b="1" dirty="0" err="1"/>
              <a:t>στο</a:t>
            </a:r>
            <a:r>
              <a:rPr sz="2400" b="1" dirty="0"/>
              <a:t> </a:t>
            </a:r>
            <a:r>
              <a:rPr sz="2400" b="1" dirty="0" err="1"/>
              <a:t>Γυμνάσιο</a:t>
            </a:r>
            <a:r>
              <a:rPr sz="2400" b="1" dirty="0"/>
              <a:t> </a:t>
            </a:r>
            <a:endParaRPr lang="el-GR" sz="2400" b="1" dirty="0"/>
          </a:p>
        </p:txBody>
      </p:sp>
    </p:spTree>
    <p:extLst>
      <p:ext uri="{BB962C8B-B14F-4D97-AF65-F5344CB8AC3E}">
        <p14:creationId xmlns:p14="http://schemas.microsoft.com/office/powerpoint/2010/main" val="2624682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srcRect/>
          <a:stretch>
            <a:fillRect/>
          </a:stretch>
        </p:blipFill>
        <p:spPr bwMode="auto">
          <a:xfrm>
            <a:off x="1" y="869430"/>
            <a:ext cx="9144000" cy="5988570"/>
          </a:xfrm>
          <a:prstGeom prst="rect">
            <a:avLst/>
          </a:prstGeom>
          <a:noFill/>
          <a:ln w="9525">
            <a:noFill/>
            <a:miter lim="800000"/>
            <a:headEnd/>
            <a:tailEnd/>
          </a:ln>
          <a:effectLst/>
        </p:spPr>
      </p:pic>
      <p:sp>
        <p:nvSpPr>
          <p:cNvPr id="4" name="1 - Τίτλος"/>
          <p:cNvSpPr>
            <a:spLocks noGrp="1"/>
          </p:cNvSpPr>
          <p:nvPr>
            <p:ph type="title"/>
          </p:nvPr>
        </p:nvSpPr>
        <p:spPr>
          <a:xfrm>
            <a:off x="1195389" y="177802"/>
            <a:ext cx="7339012" cy="871510"/>
          </a:xfrm>
        </p:spPr>
        <p:txBody>
          <a:bodyPr/>
          <a:lstStyle/>
          <a:p>
            <a:r>
              <a:rPr sz="2800" b="1" dirty="0"/>
              <a:t>Η </a:t>
            </a:r>
            <a:r>
              <a:rPr sz="2800" b="1" dirty="0" err="1"/>
              <a:t>Έκθεση</a:t>
            </a:r>
            <a:r>
              <a:rPr sz="2800" b="1" dirty="0"/>
              <a:t> </a:t>
            </a:r>
            <a:r>
              <a:rPr sz="2800" b="1" dirty="0" err="1"/>
              <a:t>Προόδου</a:t>
            </a:r>
            <a:r>
              <a:rPr sz="2800" b="1" dirty="0"/>
              <a:t> </a:t>
            </a:r>
            <a:r>
              <a:rPr sz="2800" b="1" dirty="0" err="1"/>
              <a:t>στο</a:t>
            </a:r>
            <a:r>
              <a:rPr sz="2800" b="1" dirty="0"/>
              <a:t> </a:t>
            </a:r>
            <a:r>
              <a:rPr sz="2800" b="1" dirty="0" err="1"/>
              <a:t>Γυμνάσιο</a:t>
            </a:r>
            <a:r>
              <a:rPr sz="2800" b="1" dirty="0"/>
              <a:t> </a:t>
            </a:r>
            <a:endParaRPr lang="el-GR" sz="2800" b="1" dirty="0"/>
          </a:p>
        </p:txBody>
      </p:sp>
    </p:spTree>
    <p:extLst>
      <p:ext uri="{BB962C8B-B14F-4D97-AF65-F5344CB8AC3E}">
        <p14:creationId xmlns:p14="http://schemas.microsoft.com/office/powerpoint/2010/main" val="56208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783830" y="0"/>
            <a:ext cx="4702695" cy="6857999"/>
          </a:xfrm>
          <a:prstGeom prst="rect">
            <a:avLst/>
          </a:prstGeom>
          <a:noFill/>
          <a:ln w="9525">
            <a:noFill/>
            <a:miter lim="800000"/>
            <a:headEnd/>
            <a:tailEnd/>
          </a:ln>
          <a:effectLst/>
        </p:spPr>
      </p:pic>
    </p:spTree>
    <p:extLst>
      <p:ext uri="{BB962C8B-B14F-4D97-AF65-F5344CB8AC3E}">
        <p14:creationId xmlns:p14="http://schemas.microsoft.com/office/powerpoint/2010/main" val="214528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7620000" cy="778098"/>
          </a:xfrm>
        </p:spPr>
        <p:txBody>
          <a:bodyPr>
            <a:normAutofit/>
          </a:bodyPr>
          <a:lstStyle/>
          <a:p>
            <a:r>
              <a:rPr lang="el-GR" sz="3200" b="1" dirty="0"/>
              <a:t>Το έργο των πιλοτικών σχολείων</a:t>
            </a:r>
          </a:p>
        </p:txBody>
      </p:sp>
      <p:sp>
        <p:nvSpPr>
          <p:cNvPr id="3" name="Θέση περιεχομένου 2"/>
          <p:cNvSpPr>
            <a:spLocks noGrp="1"/>
          </p:cNvSpPr>
          <p:nvPr>
            <p:ph idx="1"/>
          </p:nvPr>
        </p:nvSpPr>
        <p:spPr>
          <a:xfrm>
            <a:off x="457200" y="1124744"/>
            <a:ext cx="7923768" cy="4783065"/>
          </a:xfrm>
        </p:spPr>
        <p:txBody>
          <a:bodyPr>
            <a:normAutofit/>
          </a:bodyPr>
          <a:lstStyle/>
          <a:p>
            <a:pPr marL="114300" lvl="0" indent="0">
              <a:buNone/>
            </a:pPr>
            <a:r>
              <a:rPr lang="el-GR" dirty="0"/>
              <a:t>Το προτεινόμενο πλαίσιο προτάθηκε να εφαρμοστεί:</a:t>
            </a:r>
          </a:p>
          <a:p>
            <a:pPr lvl="0"/>
            <a:r>
              <a:rPr lang="el-GR" dirty="0"/>
              <a:t>σε </a:t>
            </a:r>
            <a:r>
              <a:rPr lang="el-GR" b="1" dirty="0"/>
              <a:t>δύο τουλάχιστον μαθήματα </a:t>
            </a:r>
            <a:r>
              <a:rPr lang="el-GR" dirty="0"/>
              <a:t>για τις/τους εκπαιδευτικούς τάξης της Α/</a:t>
            </a:r>
            <a:r>
              <a:rPr lang="el-GR" dirty="0" err="1"/>
              <a:t>θμιας</a:t>
            </a:r>
            <a:r>
              <a:rPr lang="el-GR" dirty="0"/>
              <a:t> (ΠΕ70) και </a:t>
            </a:r>
          </a:p>
          <a:p>
            <a:pPr lvl="0"/>
            <a:r>
              <a:rPr lang="el-GR" dirty="0"/>
              <a:t>σε </a:t>
            </a:r>
            <a:r>
              <a:rPr lang="el-GR" b="1" dirty="0"/>
              <a:t>ένα τουλάχιστον τμήμα </a:t>
            </a:r>
            <a:r>
              <a:rPr lang="el-GR" dirty="0"/>
              <a:t>για τους </a:t>
            </a:r>
            <a:r>
              <a:rPr lang="el-GR" dirty="0" err="1"/>
              <a:t>εκπ</a:t>
            </a:r>
            <a:r>
              <a:rPr lang="el-GR" dirty="0"/>
              <a:t>/</a:t>
            </a:r>
            <a:r>
              <a:rPr lang="el-GR" dirty="0" err="1"/>
              <a:t>κούς</a:t>
            </a:r>
            <a:r>
              <a:rPr lang="el-GR" dirty="0"/>
              <a:t> ειδικότητας της Α/</a:t>
            </a:r>
            <a:r>
              <a:rPr lang="el-GR" dirty="0" err="1"/>
              <a:t>θμιας</a:t>
            </a:r>
            <a:r>
              <a:rPr lang="el-GR" dirty="0"/>
              <a:t> ή Β/</a:t>
            </a:r>
            <a:r>
              <a:rPr lang="el-GR" dirty="0" err="1"/>
              <a:t>θμιας</a:t>
            </a:r>
            <a:r>
              <a:rPr lang="el-GR" dirty="0"/>
              <a:t>, ώστε να εστιάσουν σε μικρότερο αριθμό μαθητών ή γνωστικών αντικειμένων. </a:t>
            </a:r>
          </a:p>
          <a:p>
            <a:pPr lvl="0"/>
            <a:r>
              <a:rPr lang="el-GR" dirty="0"/>
              <a:t>Παράλληλα, οι εκπαιδευτικοί των πιλοτικών σχολείων κλήθηκαν να παράσχουν ανατροφοδότηση σχετικά με την πορεία του έργου και το προτεινόμενο πλαίσιο μέσω της </a:t>
            </a:r>
            <a:r>
              <a:rPr lang="el-GR" b="1" dirty="0"/>
              <a:t>συμπλήρωσης ανώνυμων ερωτηματολογίων 3 φάσεων</a:t>
            </a:r>
            <a:r>
              <a:rPr lang="el-GR" dirty="0"/>
              <a:t>.</a:t>
            </a:r>
          </a:p>
        </p:txBody>
      </p:sp>
      <p:pic>
        <p:nvPicPr>
          <p:cNvPr id="4" name="Εικόνα 3" descr="LOGO COMPAC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6165304"/>
            <a:ext cx="2656840" cy="4102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5907809"/>
            <a:ext cx="3312368" cy="667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661276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255145"/>
            <a:ext cx="3838575" cy="54483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2676525" y="685800"/>
            <a:ext cx="3790950" cy="5486400"/>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5305425" y="1390650"/>
            <a:ext cx="3838575" cy="5467350"/>
          </a:xfrm>
          <a:prstGeom prst="rect">
            <a:avLst/>
          </a:prstGeom>
          <a:noFill/>
          <a:ln w="9525">
            <a:noFill/>
            <a:miter lim="800000"/>
            <a:headEnd/>
            <a:tailEnd/>
          </a:ln>
          <a:effectLst/>
        </p:spPr>
      </p:pic>
    </p:spTree>
    <p:extLst>
      <p:ext uri="{BB962C8B-B14F-4D97-AF65-F5344CB8AC3E}">
        <p14:creationId xmlns:p14="http://schemas.microsoft.com/office/powerpoint/2010/main" val="2982561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179882" y="0"/>
            <a:ext cx="3263405" cy="4622047"/>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a:srcRect/>
          <a:stretch>
            <a:fillRect/>
          </a:stretch>
        </p:blipFill>
        <p:spPr bwMode="auto">
          <a:xfrm>
            <a:off x="2533338" y="1259246"/>
            <a:ext cx="3492708" cy="4864235"/>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4916774" y="816683"/>
            <a:ext cx="4077945" cy="5636583"/>
          </a:xfrm>
          <a:prstGeom prst="rect">
            <a:avLst/>
          </a:prstGeom>
          <a:noFill/>
          <a:ln w="9525">
            <a:noFill/>
            <a:miter lim="800000"/>
            <a:headEnd/>
            <a:tailEnd/>
          </a:ln>
          <a:effectLst/>
        </p:spPr>
      </p:pic>
    </p:spTree>
    <p:extLst>
      <p:ext uri="{BB962C8B-B14F-4D97-AF65-F5344CB8AC3E}">
        <p14:creationId xmlns:p14="http://schemas.microsoft.com/office/powerpoint/2010/main" val="141342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673327"/>
            <a:ext cx="7620000" cy="2979809"/>
          </a:xfrm>
        </p:spPr>
        <p:txBody>
          <a:bodyPr>
            <a:normAutofit/>
          </a:bodyPr>
          <a:lstStyle/>
          <a:p>
            <a:pPr algn="ctr"/>
            <a:r>
              <a:rPr lang="el-GR" sz="3200" b="1" dirty="0"/>
              <a:t>Θεσμικό πλαίσιο για την Αξιολόγηση των μαθητών και μαθητριών στην Υποχρεωτική Εκπαίδευση</a:t>
            </a:r>
          </a:p>
        </p:txBody>
      </p:sp>
      <p:pic>
        <p:nvPicPr>
          <p:cNvPr id="4" name="Εικόνα 3" descr="LOGO COMPAC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6165304"/>
            <a:ext cx="2656840" cy="4102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5907809"/>
            <a:ext cx="3312368" cy="667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Θέση υποσέλιδου 4"/>
          <p:cNvSpPr>
            <a:spLocks noGrp="1"/>
          </p:cNvSpPr>
          <p:nvPr>
            <p:ph type="ftr" sz="quarter" idx="11"/>
          </p:nvPr>
        </p:nvSpPr>
        <p:spPr/>
        <p:txBody>
          <a:bodyPr/>
          <a:lstStyle/>
          <a:p>
            <a:endParaRPr lang="el-GR">
              <a:solidFill>
                <a:srgbClr val="D4D2D0">
                  <a:shade val="50000"/>
                </a:srgbClr>
              </a:solidFill>
            </a:endParaRPr>
          </a:p>
        </p:txBody>
      </p:sp>
      <p:sp>
        <p:nvSpPr>
          <p:cNvPr id="6" name="Θέση περιεχομένου 5"/>
          <p:cNvSpPr>
            <a:spLocks noGrp="1"/>
          </p:cNvSpPr>
          <p:nvPr>
            <p:ph idx="1"/>
          </p:nvPr>
        </p:nvSpPr>
        <p:spPr>
          <a:xfrm>
            <a:off x="457200" y="1095735"/>
            <a:ext cx="7620000" cy="2592288"/>
          </a:xfrm>
        </p:spPr>
        <p:txBody>
          <a:bodyPr>
            <a:normAutofit/>
          </a:bodyPr>
          <a:lstStyle/>
          <a:p>
            <a:pPr marL="114300" indent="0" algn="ctr">
              <a:buNone/>
            </a:pPr>
            <a:r>
              <a:rPr lang="el-GR" sz="3200" b="1" dirty="0"/>
              <a:t>ΠΑΡΑΡΤΗΜΑ</a:t>
            </a:r>
          </a:p>
          <a:p>
            <a:pPr marL="114300" indent="0" algn="ctr">
              <a:buNone/>
            </a:pPr>
            <a:endParaRPr lang="el-GR" sz="3200" b="1" dirty="0"/>
          </a:p>
          <a:p>
            <a:pPr marL="114300" indent="0" algn="ctr">
              <a:buNone/>
            </a:pPr>
            <a:endParaRPr lang="el-GR" sz="3200" b="1" dirty="0"/>
          </a:p>
        </p:txBody>
      </p:sp>
    </p:spTree>
    <p:extLst>
      <p:ext uri="{BB962C8B-B14F-4D97-AF65-F5344CB8AC3E}">
        <p14:creationId xmlns:p14="http://schemas.microsoft.com/office/powerpoint/2010/main" val="421766991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60648"/>
            <a:ext cx="7620000" cy="1143000"/>
          </a:xfrm>
        </p:spPr>
        <p:txBody>
          <a:bodyPr>
            <a:normAutofit/>
          </a:bodyPr>
          <a:lstStyle/>
          <a:p>
            <a:pPr algn="ctr"/>
            <a:r>
              <a:rPr lang="el-GR" sz="3200" b="1" dirty="0"/>
              <a:t>Αξιολόγηση μαθητών/-τριών Προσχολικής Ηλικίας</a:t>
            </a:r>
          </a:p>
        </p:txBody>
      </p:sp>
      <p:sp>
        <p:nvSpPr>
          <p:cNvPr id="3" name="Θέση περιεχομένου 2"/>
          <p:cNvSpPr>
            <a:spLocks noGrp="1"/>
          </p:cNvSpPr>
          <p:nvPr>
            <p:ph idx="1"/>
          </p:nvPr>
        </p:nvSpPr>
        <p:spPr>
          <a:xfrm>
            <a:off x="457200" y="1484784"/>
            <a:ext cx="7923768" cy="5090730"/>
          </a:xfrm>
        </p:spPr>
        <p:txBody>
          <a:bodyPr>
            <a:normAutofit/>
          </a:bodyPr>
          <a:lstStyle/>
          <a:p>
            <a:pPr lvl="0"/>
            <a:r>
              <a:rPr lang="el-GR" dirty="0"/>
              <a:t>Εισαγωγή εναλλακτικών μορφών αξιολόγησης με τη θεσμοθέτηση του ισχύοντος Π.Σ. για το Νηπιαγωγείο (ΔΕΠΠΣ-ΑΠΣ, 2002) </a:t>
            </a:r>
          </a:p>
          <a:p>
            <a:pPr lvl="0"/>
            <a:r>
              <a:rPr lang="el-GR" dirty="0"/>
              <a:t>προτάσσονται οι εναλλακτικές μορφές έναντι των παραδοσιακών και επισημαίνεται ο </a:t>
            </a:r>
            <a:r>
              <a:rPr lang="el-GR" dirty="0" err="1"/>
              <a:t>ανατροφοδοτικός</a:t>
            </a:r>
            <a:r>
              <a:rPr lang="el-GR" dirty="0"/>
              <a:t> της ρόλος. </a:t>
            </a:r>
          </a:p>
          <a:p>
            <a:pPr lvl="0"/>
            <a:r>
              <a:rPr lang="el-GR" dirty="0"/>
              <a:t>Ως μορφές αξιολόγησης προτείνονται η διαγνωστική, η διαμορφωτική και η τελική αξιολόγηση, και </a:t>
            </a:r>
          </a:p>
          <a:p>
            <a:pPr lvl="0"/>
            <a:r>
              <a:rPr lang="el-GR" dirty="0"/>
              <a:t>Ω</a:t>
            </a:r>
            <a:r>
              <a:rPr lang="el-GR" dirty="0" smtClean="0"/>
              <a:t>ς </a:t>
            </a:r>
            <a:r>
              <a:rPr lang="el-GR" dirty="0"/>
              <a:t>εναλλακτικές μέθοδοι, η πορεία και τα αποτελέσματα σχεδίων εργασίας, η αξιολόγηση της ομάδας από τα ίδια τα παιδιά και ο φάκελος εργασιών</a:t>
            </a:r>
          </a:p>
        </p:txBody>
      </p:sp>
      <p:pic>
        <p:nvPicPr>
          <p:cNvPr id="4" name="Εικόνα 3" descr="LOGO COMPAC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6165304"/>
            <a:ext cx="2656840" cy="4102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5907809"/>
            <a:ext cx="3312368" cy="667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Θέση υποσέλιδου 4"/>
          <p:cNvSpPr>
            <a:spLocks noGrp="1"/>
          </p:cNvSpPr>
          <p:nvPr>
            <p:ph type="ftr" sz="quarter" idx="11"/>
          </p:nvPr>
        </p:nvSpPr>
        <p:spPr/>
        <p:txBody>
          <a:bodyPr/>
          <a:lstStyle/>
          <a:p>
            <a:endParaRPr lang="el-GR">
              <a:solidFill>
                <a:srgbClr val="D4D2D0">
                  <a:shade val="50000"/>
                </a:srgbClr>
              </a:solidFill>
            </a:endParaRPr>
          </a:p>
        </p:txBody>
      </p:sp>
    </p:spTree>
    <p:extLst>
      <p:ext uri="{BB962C8B-B14F-4D97-AF65-F5344CB8AC3E}">
        <p14:creationId xmlns:p14="http://schemas.microsoft.com/office/powerpoint/2010/main" val="54370422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b="1" dirty="0"/>
              <a:t>Αξιολόγηση μαθητών/-τριών Προσχολικής Ηλικίας</a:t>
            </a:r>
          </a:p>
        </p:txBody>
      </p:sp>
      <p:sp>
        <p:nvSpPr>
          <p:cNvPr id="3" name="Θέση περιεχομένου 2"/>
          <p:cNvSpPr>
            <a:spLocks noGrp="1"/>
          </p:cNvSpPr>
          <p:nvPr>
            <p:ph idx="1"/>
          </p:nvPr>
        </p:nvSpPr>
        <p:spPr>
          <a:xfrm>
            <a:off x="457200" y="1600200"/>
            <a:ext cx="7923768" cy="4975314"/>
          </a:xfrm>
        </p:spPr>
        <p:txBody>
          <a:bodyPr>
            <a:normAutofit fontScale="92500"/>
          </a:bodyPr>
          <a:lstStyle/>
          <a:p>
            <a:pPr lvl="0"/>
            <a:r>
              <a:rPr lang="el-GR" dirty="0"/>
              <a:t>Στο συμπληρωματικό προς το ισχύον Πρόγραμμα Σπουδών για το Νηπιαγωγείο (ΠΣΝ, 2011), παρατηρείται επίσης σημαντική πρόοδος και προσπάθεια να αποσαφηνιστεί το πλαίσιο της αξιολόγησης στο Νηπιαγωγείο, ώστε να συμβαδίζει με σύγχρονες προσεγγίσεις.</a:t>
            </a:r>
          </a:p>
          <a:p>
            <a:pPr lvl="0"/>
            <a:r>
              <a:rPr lang="el-GR" dirty="0"/>
              <a:t>Η μορφή που προτείνεται είναι η «αξιολόγηση για τη μάθηση», η οποία ορίζεται «ως μια διαδικασία συλλογής, σύνθεσης και ερμηνείας πληροφοριών, που προκύπτουν από το πλαίσιο της καθημερινής εμπειρίας στην τάξη και γίνεται με σκοπό να συμβάλλει στη λήψη αποφάσεων που αφορούν στη μάθηση και στη διδασκαλία» (ΠΣΝ, 2011, σ. 40 ). </a:t>
            </a:r>
          </a:p>
          <a:p>
            <a:pPr lvl="0"/>
            <a:r>
              <a:rPr lang="el-GR" dirty="0"/>
              <a:t>Ως μέθοδοι αξιολόγησης  αναφέρονται η συστηματική παρατήρηση, η </a:t>
            </a:r>
            <a:r>
              <a:rPr lang="el-GR" dirty="0" err="1"/>
              <a:t>αυτοαξιολόγηση</a:t>
            </a:r>
            <a:r>
              <a:rPr lang="el-GR" dirty="0"/>
              <a:t>, η συζήτηση με τα παιδιά καθώς και ο ατομικός φάκελος, ενώ γίνεται εκτενής αναφορά στον ρόλο που θα πρέπει να έχει ο/η εκπαιδευτικός, το παιδί και η οικογένεια στο αξιολογικό πλαίσιο. </a:t>
            </a:r>
          </a:p>
        </p:txBody>
      </p:sp>
      <p:pic>
        <p:nvPicPr>
          <p:cNvPr id="4" name="Εικόνα 3" descr="LOGO COMPAC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6165304"/>
            <a:ext cx="2656840" cy="4102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5907809"/>
            <a:ext cx="3312368" cy="667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Θέση υποσέλιδου 4"/>
          <p:cNvSpPr>
            <a:spLocks noGrp="1"/>
          </p:cNvSpPr>
          <p:nvPr>
            <p:ph type="ftr" sz="quarter" idx="11"/>
          </p:nvPr>
        </p:nvSpPr>
        <p:spPr/>
        <p:txBody>
          <a:bodyPr/>
          <a:lstStyle/>
          <a:p>
            <a:endParaRPr lang="el-GR">
              <a:solidFill>
                <a:srgbClr val="D4D2D0">
                  <a:shade val="50000"/>
                </a:srgbClr>
              </a:solidFill>
            </a:endParaRPr>
          </a:p>
        </p:txBody>
      </p:sp>
    </p:spTree>
    <p:extLst>
      <p:ext uri="{BB962C8B-B14F-4D97-AF65-F5344CB8AC3E}">
        <p14:creationId xmlns:p14="http://schemas.microsoft.com/office/powerpoint/2010/main" val="88666853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b="1" dirty="0"/>
              <a:t>Αξιολόγηση μαθητών/-τριών Προσχολικής Ηλικίας</a:t>
            </a:r>
          </a:p>
        </p:txBody>
      </p:sp>
      <p:sp>
        <p:nvSpPr>
          <p:cNvPr id="3" name="Θέση περιεχομένου 2"/>
          <p:cNvSpPr>
            <a:spLocks noGrp="1"/>
          </p:cNvSpPr>
          <p:nvPr>
            <p:ph idx="1"/>
          </p:nvPr>
        </p:nvSpPr>
        <p:spPr>
          <a:xfrm>
            <a:off x="457200" y="1600200"/>
            <a:ext cx="7923768" cy="4975314"/>
          </a:xfrm>
        </p:spPr>
        <p:txBody>
          <a:bodyPr>
            <a:normAutofit/>
          </a:bodyPr>
          <a:lstStyle/>
          <a:p>
            <a:pPr lvl="0"/>
            <a:r>
              <a:rPr lang="el-GR" dirty="0"/>
              <a:t>Ωστόσο, παρά την εξέλιξη, που σημειώθηκε, σε επίπεδο προγραμμάτων σπουδών,  το θεσμικό πλαίσιο σχετικά με την αξιολόγηση της μάθησης στο Νηπιαγωγείο είναι ασαφές. </a:t>
            </a:r>
          </a:p>
          <a:p>
            <a:pPr lvl="0"/>
            <a:r>
              <a:rPr lang="el-GR" dirty="0"/>
              <a:t>Μέχρι πρόσφατα η αξιολόγηση οριζόταν από το άρθρο 9 του ΠΔ 200/1998, στο οποίο η σχετική αναφορά ήταν επιγραμματική, χωρίς να προσδιορίζονται με σαφήνεια η διαδικασία, τα μέσα και οι τεχνικές της αξιολόγησης. </a:t>
            </a:r>
          </a:p>
          <a:p>
            <a:pPr lvl="0"/>
            <a:r>
              <a:rPr lang="el-GR" dirty="0"/>
              <a:t>Στο  ΠΔ 79/2017 (Οργάνωση και λειτουργία νηπιαγωγείων και δημοτικών σχολείων) το οποίο αντικατέστησε το ΠΔ 200/1998 δεν γίνεται καμία αναφορά  για την αξιολόγηση του μαθητή και της μαθήτριας στο Νηπιαγωγείο.</a:t>
            </a:r>
          </a:p>
        </p:txBody>
      </p:sp>
      <p:pic>
        <p:nvPicPr>
          <p:cNvPr id="4" name="Εικόνα 3" descr="LOGO COMPAC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6165304"/>
            <a:ext cx="2656840" cy="4102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5907809"/>
            <a:ext cx="3312368" cy="667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Θέση υποσέλιδου 4"/>
          <p:cNvSpPr>
            <a:spLocks noGrp="1"/>
          </p:cNvSpPr>
          <p:nvPr>
            <p:ph type="ftr" sz="quarter" idx="11"/>
          </p:nvPr>
        </p:nvSpPr>
        <p:spPr/>
        <p:txBody>
          <a:bodyPr/>
          <a:lstStyle/>
          <a:p>
            <a:endParaRPr lang="el-GR">
              <a:solidFill>
                <a:srgbClr val="D4D2D0">
                  <a:shade val="50000"/>
                </a:srgbClr>
              </a:solidFill>
            </a:endParaRPr>
          </a:p>
        </p:txBody>
      </p:sp>
    </p:spTree>
    <p:extLst>
      <p:ext uri="{BB962C8B-B14F-4D97-AF65-F5344CB8AC3E}">
        <p14:creationId xmlns:p14="http://schemas.microsoft.com/office/powerpoint/2010/main" val="274508354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7620000" cy="880643"/>
          </a:xfrm>
        </p:spPr>
        <p:txBody>
          <a:bodyPr>
            <a:normAutofit fontScale="90000"/>
          </a:bodyPr>
          <a:lstStyle/>
          <a:p>
            <a:pPr algn="ctr"/>
            <a:r>
              <a:rPr lang="el-GR" sz="3200" b="1" dirty="0"/>
              <a:t>Αξιολόγηση μαθητών/-τριών προσχολικής ηλικίας στην Ειδική Αγωγή </a:t>
            </a:r>
          </a:p>
        </p:txBody>
      </p:sp>
      <p:sp>
        <p:nvSpPr>
          <p:cNvPr id="3" name="Θέση περιεχομένου 2"/>
          <p:cNvSpPr>
            <a:spLocks noGrp="1"/>
          </p:cNvSpPr>
          <p:nvPr>
            <p:ph idx="1"/>
          </p:nvPr>
        </p:nvSpPr>
        <p:spPr>
          <a:xfrm>
            <a:off x="305316" y="1284028"/>
            <a:ext cx="7923768" cy="4809268"/>
          </a:xfrm>
        </p:spPr>
        <p:txBody>
          <a:bodyPr>
            <a:noAutofit/>
          </a:bodyPr>
          <a:lstStyle/>
          <a:p>
            <a:pPr lvl="0"/>
            <a:r>
              <a:rPr lang="el-GR" sz="1400" dirty="0"/>
              <a:t>Για τους μαθητές και μαθήτριες με αναπηρία ή ειδικές εκπαιδευτικές ανάγκες στο νηπιαγωγείο η αξιολογική διαδικασία έχει τη μορφή αρχικής διαγνωστικής αξιολόγησης, διαμορφωτικής και τελικής.</a:t>
            </a:r>
          </a:p>
          <a:p>
            <a:pPr lvl="0"/>
            <a:r>
              <a:rPr lang="el-GR" sz="1400" dirty="0"/>
              <a:t>Η αξιολόγηση εφαρμόζεται ανάλογα με την περίσταση </a:t>
            </a:r>
          </a:p>
          <a:p>
            <a:pPr lvl="0"/>
            <a:r>
              <a:rPr lang="el-GR" sz="1400" dirty="0"/>
              <a:t>α) από την Επιτροπή Διεπιστημονικής Εκπαιδευτικής Αξιολόγησης και Υποστήριξης (Ε.Δ.Ε.Α.Υ.), ως αρμόδιο όργανο για την εκπαιδευτική αξιολόγηση και υποστήριξη των μαθητών και της σχολικής κοινότητας και στην περίπτωση που το νήπιο δεν έχει παραπεμφθεί σε Κέντρο Εκπαιδευτικής και Συμβουλευτικής Υποστήριξης (Κ.Ε.Σ.Υ.), </a:t>
            </a:r>
          </a:p>
          <a:p>
            <a:pPr lvl="0"/>
            <a:r>
              <a:rPr lang="el-GR" sz="1400" dirty="0"/>
              <a:t>β) από το Κ.Ε.Σ.Υ, ως υπεύθυνο για την αξιολόγηση των εκπαιδευτικών αναγκών, την έκδοση αξιολογικής έκθεσης για μαθητές με αναπηρίας ή ειδικές εκπαιδευτικές ανάγκες  και την επαναξιολόγησή τους προκειμένου να συνταχθούν Εξατομικευμένα Προγράμματα Εκπαίδευσης, (Ν. 4547/2018, αρθ.2,7,11, Ν. 5614/2018, άρθ. 1.παρ.5.α, αρθ.3,4, Ν. 3699/2008, </a:t>
            </a:r>
          </a:p>
          <a:p>
            <a:pPr lvl="0"/>
            <a:r>
              <a:rPr lang="el-GR" sz="1400" dirty="0"/>
              <a:t>γ) από τον εκπαιδευτικό του τμήματος ένταξης (Τ.Ε.) ή παράλληλης στήριξης (Π.Σ.), ή του Ειδικού Νηπιαγωγείου ε συνεργασία με το Ειδικό επιστημονικό προσωπικό (Υ.Α. ΦΕΚ 449/2007, Υ.Α. ΦΕΚ. 2103/2017). </a:t>
            </a:r>
          </a:p>
          <a:p>
            <a:pPr lvl="0"/>
            <a:r>
              <a:rPr lang="el-GR" sz="1400" dirty="0"/>
              <a:t>Οι εκπαιδευτικοί των  Ειδικών Νηπιαγωγείων, Τ.Ε. και Π.Σ. υποχρεούνται να συνεργάζονται με τις Ε.Δ.Ε.Α. Υ. και τα Κ.Ε.Σ.Υ στο πλαίσιο αξιολόγησης και αντίστοιχα οι Ε.Δ.Ε.Α.Υ. με τα Κ.Ε.Σ.Υ. </a:t>
            </a:r>
          </a:p>
          <a:p>
            <a:pPr lvl="0"/>
            <a:r>
              <a:rPr lang="el-GR" sz="1400" dirty="0"/>
              <a:t>Στην περίπτωση που οι μαθητές και μαθήτριες δεν φοιτούν σε Τ.Ε. ή δεν έχουν παραπεμφθεί στα Κ.Ε.Σ.Υ. και δεν υποστηρίζονται από τις Ε.Δ.Ε.Α.Υ. ή από εκπαιδευτικό Ειδικής Αγωγής και Εκπαίδευσης, η αξιολόγηση υλοποιείται από τον/την εκπαιδευτικό της τάξης, όπως προβλέπεται για όλα τα νήπια στο ΔΕΠΠΣ (αρχική, διαμορφωτική και τελική).</a:t>
            </a:r>
          </a:p>
        </p:txBody>
      </p:sp>
      <p:pic>
        <p:nvPicPr>
          <p:cNvPr id="4" name="Εικόνα 3" descr="LOGO COMPAC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6165304"/>
            <a:ext cx="2656840" cy="4102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5907809"/>
            <a:ext cx="3312368" cy="667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Θέση υποσέλιδου 4"/>
          <p:cNvSpPr>
            <a:spLocks noGrp="1"/>
          </p:cNvSpPr>
          <p:nvPr>
            <p:ph type="ftr" sz="quarter" idx="11"/>
          </p:nvPr>
        </p:nvSpPr>
        <p:spPr/>
        <p:txBody>
          <a:bodyPr/>
          <a:lstStyle/>
          <a:p>
            <a:endParaRPr lang="el-GR">
              <a:solidFill>
                <a:srgbClr val="D4D2D0">
                  <a:shade val="50000"/>
                </a:srgbClr>
              </a:solidFill>
            </a:endParaRPr>
          </a:p>
        </p:txBody>
      </p:sp>
    </p:spTree>
    <p:extLst>
      <p:ext uri="{BB962C8B-B14F-4D97-AF65-F5344CB8AC3E}">
        <p14:creationId xmlns:p14="http://schemas.microsoft.com/office/powerpoint/2010/main" val="19012361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b="1" dirty="0"/>
              <a:t>Αξιολόγηση μαθητών/-τριών Δημοτικού Σχολείου – Ενισχυτική Διδασκαλία</a:t>
            </a:r>
          </a:p>
        </p:txBody>
      </p:sp>
      <p:sp>
        <p:nvSpPr>
          <p:cNvPr id="3" name="Θέση περιεχομένου 2"/>
          <p:cNvSpPr>
            <a:spLocks noGrp="1"/>
          </p:cNvSpPr>
          <p:nvPr>
            <p:ph idx="1"/>
          </p:nvPr>
        </p:nvSpPr>
        <p:spPr>
          <a:xfrm>
            <a:off x="457200" y="1600200"/>
            <a:ext cx="7923768" cy="4975314"/>
          </a:xfrm>
        </p:spPr>
        <p:txBody>
          <a:bodyPr>
            <a:normAutofit lnSpcReduction="10000"/>
          </a:bodyPr>
          <a:lstStyle/>
          <a:p>
            <a:pPr lvl="0"/>
            <a:r>
              <a:rPr lang="el-GR" dirty="0"/>
              <a:t>Θεσμικό πλαίσιο:</a:t>
            </a:r>
          </a:p>
          <a:p>
            <a:pPr lvl="0"/>
            <a:r>
              <a:rPr lang="el-GR" dirty="0"/>
              <a:t>Η υπ’ </a:t>
            </a:r>
            <a:r>
              <a:rPr lang="el-GR" dirty="0" err="1"/>
              <a:t>αριθμ</a:t>
            </a:r>
            <a:r>
              <a:rPr lang="el-GR" dirty="0"/>
              <a:t>. </a:t>
            </a:r>
            <a:r>
              <a:rPr lang="el-GR" dirty="0" err="1"/>
              <a:t>πρωτ</a:t>
            </a:r>
            <a:r>
              <a:rPr lang="el-GR" dirty="0"/>
              <a:t>. Φ.7Α/ΦΜ/212191/Δ1/04-12-2017/ΥΠΠΕΘ Υπουργική Απόφαση</a:t>
            </a:r>
          </a:p>
          <a:p>
            <a:pPr lvl="0"/>
            <a:r>
              <a:rPr lang="el-GR" dirty="0"/>
              <a:t>Το άρθρο 13, παρ. 8 του Ν. 1566/1985 περί «Εκπαιδευτικού προσωπικού Δημοτικών </a:t>
            </a:r>
            <a:r>
              <a:rPr lang="el-GR" dirty="0" err="1"/>
              <a:t>Σχολειών</a:t>
            </a:r>
            <a:r>
              <a:rPr lang="el-GR" dirty="0"/>
              <a:t>»</a:t>
            </a:r>
          </a:p>
          <a:p>
            <a:pPr lvl="0"/>
            <a:r>
              <a:rPr lang="el-GR" dirty="0"/>
              <a:t>Το άρθρο 2, παρ. 6, το άρθρο 14, παρ. 4γ και το άρθρο 20, κεφ. Δ, </a:t>
            </a:r>
            <a:r>
              <a:rPr lang="el-GR" dirty="0" err="1"/>
              <a:t>εδαφ</a:t>
            </a:r>
            <a:r>
              <a:rPr lang="el-GR" dirty="0"/>
              <a:t>. 8 του Π.Δ. 79/2017 (ΦΕΚ 109/Α/1-8-2017) περί «Οργάνωσης και λειτουργίας νηπιαγωγείων και δημοτικών σχολείων»</a:t>
            </a:r>
          </a:p>
          <a:p>
            <a:pPr lvl="0"/>
            <a:r>
              <a:rPr lang="el-GR" dirty="0"/>
              <a:t>Το Π.Δ. 8/95 (ΦΕΚ 3/Α/10-1-1995) περί «Αξιολόγησης μαθητών Δημοτικού Σχολείου»</a:t>
            </a:r>
          </a:p>
          <a:p>
            <a:pPr lvl="0"/>
            <a:r>
              <a:rPr lang="el-GR" dirty="0"/>
              <a:t>Το Π.Δ. 121/95 (ΦΕΚ75/Α/18-4-1995) περί «Συμπλήρωσης διατάξεων για την αξιολόγηση των μαθητών Δημοτικού Σχολείου»</a:t>
            </a:r>
          </a:p>
        </p:txBody>
      </p:sp>
      <p:pic>
        <p:nvPicPr>
          <p:cNvPr id="4" name="Εικόνα 3" descr="LOGO COMPAC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6165304"/>
            <a:ext cx="2656840" cy="4102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5907809"/>
            <a:ext cx="3312368" cy="667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Θέση υποσέλιδου 4"/>
          <p:cNvSpPr>
            <a:spLocks noGrp="1"/>
          </p:cNvSpPr>
          <p:nvPr>
            <p:ph type="ftr" sz="quarter" idx="11"/>
          </p:nvPr>
        </p:nvSpPr>
        <p:spPr/>
        <p:txBody>
          <a:bodyPr/>
          <a:lstStyle/>
          <a:p>
            <a:endParaRPr lang="el-GR">
              <a:solidFill>
                <a:srgbClr val="D4D2D0">
                  <a:shade val="50000"/>
                </a:srgbClr>
              </a:solidFill>
            </a:endParaRPr>
          </a:p>
        </p:txBody>
      </p:sp>
    </p:spTree>
    <p:extLst>
      <p:ext uri="{BB962C8B-B14F-4D97-AF65-F5344CB8AC3E}">
        <p14:creationId xmlns:p14="http://schemas.microsoft.com/office/powerpoint/2010/main" val="387158289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7620000" cy="778098"/>
          </a:xfrm>
        </p:spPr>
        <p:txBody>
          <a:bodyPr>
            <a:normAutofit fontScale="90000"/>
          </a:bodyPr>
          <a:lstStyle/>
          <a:p>
            <a:r>
              <a:rPr lang="el-GR" sz="3200" b="1" dirty="0"/>
              <a:t>Έννοια - σκοπός αξιολόγησης στο Δημοτικό</a:t>
            </a:r>
          </a:p>
        </p:txBody>
      </p:sp>
      <p:sp>
        <p:nvSpPr>
          <p:cNvPr id="3" name="Θέση περιεχομένου 2"/>
          <p:cNvSpPr>
            <a:spLocks noGrp="1"/>
          </p:cNvSpPr>
          <p:nvPr>
            <p:ph idx="1"/>
          </p:nvPr>
        </p:nvSpPr>
        <p:spPr>
          <a:xfrm>
            <a:off x="305316" y="1121363"/>
            <a:ext cx="7923768" cy="4975314"/>
          </a:xfrm>
        </p:spPr>
        <p:txBody>
          <a:bodyPr>
            <a:normAutofit fontScale="92500" lnSpcReduction="10000"/>
          </a:bodyPr>
          <a:lstStyle/>
          <a:p>
            <a:pPr lvl="0"/>
            <a:r>
              <a:rPr lang="el-GR" dirty="0"/>
              <a:t>Αξιολόγηση </a:t>
            </a:r>
            <a:r>
              <a:rPr lang="el-GR" dirty="0" smtClean="0"/>
              <a:t>του/της μαθητή/-</a:t>
            </a:r>
            <a:r>
              <a:rPr lang="el-GR" dirty="0" err="1" smtClean="0"/>
              <a:t>ήτριας</a:t>
            </a:r>
            <a:r>
              <a:rPr lang="el-GR" dirty="0" smtClean="0"/>
              <a:t> </a:t>
            </a:r>
            <a:r>
              <a:rPr lang="el-GR" dirty="0"/>
              <a:t>είναι η συνεχής παιδαγωγική διαδικασία με την οποία παρακολουθείται η πορεία της μάθησης, προσδιορίζονται τα τελικά αποτελέσματα και εκτιμώνται συγχρόνως και άλλα χαρακτηριστικά τα οποία σχετίζονται με το έργο του σχολείου. </a:t>
            </a:r>
          </a:p>
          <a:p>
            <a:pPr lvl="0"/>
            <a:r>
              <a:rPr lang="el-GR" dirty="0"/>
              <a:t>Πρώτος στόχος της είναι η συνεχής βελτίωση της διδασκαλίας αλλά και η συνεχής ενημέρωση εκπαιδευτικών και </a:t>
            </a:r>
            <a:r>
              <a:rPr lang="el-GR" dirty="0" smtClean="0"/>
              <a:t>μαθητών/-τριών </a:t>
            </a:r>
            <a:r>
              <a:rPr lang="el-GR" dirty="0"/>
              <a:t>για τα αποτελέσματα των προσπαθειών τους, ώστε να επιτυγχάνονται τα καλύτερα δυνατά αποτελέσματα. </a:t>
            </a:r>
          </a:p>
          <a:p>
            <a:pPr lvl="0"/>
            <a:r>
              <a:rPr lang="el-GR" dirty="0"/>
              <a:t>Σε καμιά περίπτωση δεν έχει χαρακτήρα ανταγωνιστικό και δεν αναφέρεται μόνο στην επίδοση στα μαθήματα, αλλά και σε άλλα χαρακτηριστικά του, όπως είναι η προσπάθεια που καταβάλλει, το ενδιαφέρον του, οι πρωτοβουλίες που αναπτύσσει, η δημιουργικότητά του, η συνεργασία με </a:t>
            </a:r>
            <a:r>
              <a:rPr lang="el-GR" dirty="0" smtClean="0"/>
              <a:t>τους/τις συμμαθητές/-</a:t>
            </a:r>
            <a:r>
              <a:rPr lang="el-GR" dirty="0" err="1" smtClean="0"/>
              <a:t>ήτριες</a:t>
            </a:r>
            <a:r>
              <a:rPr lang="el-GR" dirty="0" smtClean="0"/>
              <a:t> </a:t>
            </a:r>
            <a:r>
              <a:rPr lang="el-GR" dirty="0"/>
              <a:t>του και ο σεβασμός του κανονισμού λειτουργίας του σχολείου (</a:t>
            </a:r>
            <a:r>
              <a:rPr lang="el-GR" sz="1200" dirty="0"/>
              <a:t>άρθρ. 1, Υ.Α. Φ.7Α/ΦΜ/212191/Δ1/04-12-2017/ΥΠΠΕΘ</a:t>
            </a:r>
            <a:r>
              <a:rPr lang="el-GR" dirty="0"/>
              <a:t>)</a:t>
            </a:r>
          </a:p>
          <a:p>
            <a:pPr lvl="0"/>
            <a:endParaRPr lang="el-GR" dirty="0"/>
          </a:p>
        </p:txBody>
      </p:sp>
      <p:pic>
        <p:nvPicPr>
          <p:cNvPr id="4" name="Εικόνα 3" descr="LOGO COMPAC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6165304"/>
            <a:ext cx="2656840" cy="4102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5907809"/>
            <a:ext cx="3312368" cy="667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Θέση υποσέλιδου 4"/>
          <p:cNvSpPr>
            <a:spLocks noGrp="1"/>
          </p:cNvSpPr>
          <p:nvPr>
            <p:ph type="ftr" sz="quarter" idx="11"/>
          </p:nvPr>
        </p:nvSpPr>
        <p:spPr/>
        <p:txBody>
          <a:bodyPr/>
          <a:lstStyle/>
          <a:p>
            <a:endParaRPr lang="el-GR">
              <a:solidFill>
                <a:srgbClr val="D4D2D0">
                  <a:shade val="50000"/>
                </a:srgbClr>
              </a:solidFill>
            </a:endParaRPr>
          </a:p>
        </p:txBody>
      </p:sp>
    </p:spTree>
    <p:extLst>
      <p:ext uri="{BB962C8B-B14F-4D97-AF65-F5344CB8AC3E}">
        <p14:creationId xmlns:p14="http://schemas.microsoft.com/office/powerpoint/2010/main" val="171747194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7620000" cy="562074"/>
          </a:xfrm>
        </p:spPr>
        <p:txBody>
          <a:bodyPr>
            <a:normAutofit fontScale="90000"/>
          </a:bodyPr>
          <a:lstStyle/>
          <a:p>
            <a:r>
              <a:rPr lang="el-GR" sz="3200" b="1" dirty="0"/>
              <a:t>Διαδικασία αξιολόγησης στο Δημοτικό</a:t>
            </a:r>
          </a:p>
        </p:txBody>
      </p:sp>
      <p:sp>
        <p:nvSpPr>
          <p:cNvPr id="3" name="Θέση περιεχομένου 2"/>
          <p:cNvSpPr>
            <a:spLocks noGrp="1"/>
          </p:cNvSpPr>
          <p:nvPr>
            <p:ph idx="1"/>
          </p:nvPr>
        </p:nvSpPr>
        <p:spPr>
          <a:xfrm>
            <a:off x="457200" y="1052736"/>
            <a:ext cx="7923768" cy="5522778"/>
          </a:xfrm>
        </p:spPr>
        <p:txBody>
          <a:bodyPr>
            <a:normAutofit fontScale="77500" lnSpcReduction="20000"/>
          </a:bodyPr>
          <a:lstStyle/>
          <a:p>
            <a:pPr lvl="0"/>
            <a:r>
              <a:rPr lang="el-GR" dirty="0"/>
              <a:t>(ΠΔ 8/1995, άρθρ. 2)</a:t>
            </a:r>
          </a:p>
          <a:p>
            <a:pPr lvl="0"/>
            <a:r>
              <a:rPr lang="el-GR" dirty="0"/>
              <a:t>Η αξιολόγηση του μαθητή γίνεται από το δάσκαλο ή τους δασκάλους της τάξης και στηρίζεται:</a:t>
            </a:r>
          </a:p>
          <a:p>
            <a:pPr lvl="0"/>
            <a:r>
              <a:rPr lang="el-GR" dirty="0"/>
              <a:t>α. Στην καθημερινή προφορική εξέταση και την όλη συμμετοχή του στη διδακτική μαθησιακή διαδικασία και στις άλλες σχολικές δραστηριότητες.</a:t>
            </a:r>
          </a:p>
          <a:p>
            <a:pPr lvl="0"/>
            <a:r>
              <a:rPr lang="el-GR" dirty="0"/>
              <a:t>β. Στα αποτελέσματα της επίδοσής του στα κριτήρια αξιολόγησης, που αποτελούν οργανικό στοιχείο του σχολικού προγράμματος και περιλαμβάνονται στο διδακτικό υλικό. Στα κριτήρια που απευθύνονται στους μαθητές των δύο ανώτερων τάξεων μπορούν να προστίθενται συνθετότερης μορφής ερωτήματα, τα οποία είναι δυνατόν να αναφέρονται σε περισσότερες της μιας γενικές ενότητες.</a:t>
            </a:r>
          </a:p>
          <a:p>
            <a:pPr lvl="0"/>
            <a:r>
              <a:rPr lang="el-GR" dirty="0"/>
              <a:t>γ. Στα αποτελέσματα των εργασιών, τις οποίες πραγματοποιεί στο σχολείο ή στο σπίτι.</a:t>
            </a:r>
          </a:p>
          <a:p>
            <a:pPr lvl="0"/>
            <a:r>
              <a:rPr lang="el-GR" dirty="0"/>
              <a:t>Εκτός από τα ενσωματωμένα στο διδακτικό υλικό κριτήρια αξιολόγησης μπορούν να εκπονούνται πρόσθετα κριτήρια από το δάσκαλο της τάξης, όταν αυτός το θεωρεί απαραίτητο. Σε κάθε περίπτωση τα κριτήρια αυτό εντάσσονται στη φυσική ροή της διδακτικής - μαθησιακής διαδικασίας, περιέχουν ερωτήσεις ποικίλου τύπου και οφείλουν να καλύπτουν, όπως και τα προηγούμενα, ευρύτερο φάσμα διδακτικών στόχων και όχι μόνο την απομνημόνευση γνώσεων.</a:t>
            </a:r>
          </a:p>
          <a:p>
            <a:pPr lvl="0"/>
            <a:r>
              <a:rPr lang="el-GR" dirty="0"/>
              <a:t>Για τους μαθητές των δύο ανωτέρων τάξεων του </a:t>
            </a:r>
            <a:r>
              <a:rPr lang="el-GR" dirty="0" err="1"/>
              <a:t>Δημ</a:t>
            </a:r>
            <a:r>
              <a:rPr lang="el-GR" dirty="0"/>
              <a:t>. Σχ., στην εκπόνηση μιας τουλάχιστον συνθετικής δημιουργικής εργασίας σε αντικείμενο της επιλογής του με την καθοδήγηση του διδάσκοντος. Οι εργασίες … παρουσιάζονται από τους μαθητές ..</a:t>
            </a:r>
          </a:p>
          <a:p>
            <a:pPr lvl="0"/>
            <a:endParaRPr lang="el-GR" dirty="0"/>
          </a:p>
        </p:txBody>
      </p:sp>
      <p:pic>
        <p:nvPicPr>
          <p:cNvPr id="4" name="Εικόνα 3" descr="LOGO COMPAC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6165304"/>
            <a:ext cx="2656840" cy="4102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5907809"/>
            <a:ext cx="3312368" cy="667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Θέση υποσέλιδου 4"/>
          <p:cNvSpPr>
            <a:spLocks noGrp="1"/>
          </p:cNvSpPr>
          <p:nvPr>
            <p:ph type="ftr" sz="quarter" idx="11"/>
          </p:nvPr>
        </p:nvSpPr>
        <p:spPr/>
        <p:txBody>
          <a:bodyPr/>
          <a:lstStyle/>
          <a:p>
            <a:endParaRPr lang="el-GR">
              <a:solidFill>
                <a:srgbClr val="D4D2D0">
                  <a:shade val="50000"/>
                </a:srgbClr>
              </a:solidFill>
            </a:endParaRPr>
          </a:p>
        </p:txBody>
      </p:sp>
    </p:spTree>
    <p:extLst>
      <p:ext uri="{BB962C8B-B14F-4D97-AF65-F5344CB8AC3E}">
        <p14:creationId xmlns:p14="http://schemas.microsoft.com/office/powerpoint/2010/main" val="36643955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Γειτνίαση">
  <a:themeElements>
    <a:clrScheme name="Γειτνίαση">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Γειτνίαση">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1723</TotalTime>
  <Words>5913</Words>
  <Application>Microsoft Office PowerPoint</Application>
  <PresentationFormat>Προβολή στην οθόνη (4:3)</PresentationFormat>
  <Paragraphs>473</Paragraphs>
  <Slides>105</Slides>
  <Notes>1</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105</vt:i4>
      </vt:variant>
    </vt:vector>
  </HeadingPairs>
  <TitlesOfParts>
    <vt:vector size="113" baseType="lpstr">
      <vt:lpstr>Arial</vt:lpstr>
      <vt:lpstr>Calibri</vt:lpstr>
      <vt:lpstr>Cambria</vt:lpstr>
      <vt:lpstr>Georgia</vt:lpstr>
      <vt:lpstr>Times New Roman</vt:lpstr>
      <vt:lpstr>Trebuchet MS</vt:lpstr>
      <vt:lpstr>Wingdings</vt:lpstr>
      <vt:lpstr>Γειτνίαση</vt:lpstr>
      <vt:lpstr>Παρουσίαση του PowerPoint</vt:lpstr>
      <vt:lpstr>Παρουσίαση του PowerPoint</vt:lpstr>
      <vt:lpstr> Μέρος Α΄ </vt:lpstr>
      <vt:lpstr>Η πιλοτική εφαρμογή</vt:lpstr>
      <vt:lpstr>Σκοπός της Δράσης </vt:lpstr>
      <vt:lpstr>Για την υλοποίηση της Δράσης:</vt:lpstr>
      <vt:lpstr>Το υποστηρικτικό υλικό περιλαμβάνει:</vt:lpstr>
      <vt:lpstr>Κατά την υλοποίηση της Δράσης επιδιώχθηκαν: </vt:lpstr>
      <vt:lpstr>Το έργο των πιλοτικών σχολείων</vt:lpstr>
      <vt:lpstr>Η Αξιολόγηση της πιλοτικής εφαρμογής της περιγραφικής αξιολόγησης:   Συμπεράσματα &amp; Προτάσεις </vt:lpstr>
      <vt:lpstr>Γενική εκτίμηση</vt:lpstr>
      <vt:lpstr>Οι εκπαιδευτικοί αντιλαμβάνονται την Π.Α. ως :</vt:lpstr>
      <vt:lpstr>Η επίδραση της πιλοτικής εφαρμογής</vt:lpstr>
      <vt:lpstr>Η επίδραση της πιλοτικής εφαρμογής</vt:lpstr>
      <vt:lpstr>Η επίδραση της πιλοτικής εφαρμογής</vt:lpstr>
      <vt:lpstr>Τα οφέλη από την εφαρμογή της Π.Α. :</vt:lpstr>
      <vt:lpstr>Με τα λόγια των εκπαιδευτικών ...</vt:lpstr>
      <vt:lpstr>Υποστηρικτικό Υλικό </vt:lpstr>
      <vt:lpstr>Κριτήρια </vt:lpstr>
      <vt:lpstr>Μέθοδοι συλλογής δεδομένων αξιολόγησης </vt:lpstr>
      <vt:lpstr>Έκθεση Προόδου </vt:lpstr>
      <vt:lpstr>Έκθεση Προόδου </vt:lpstr>
      <vt:lpstr>Έκθεση Προόδου </vt:lpstr>
      <vt:lpstr>Δυσκολίες στην εφαρμογή της Π.Α.</vt:lpstr>
      <vt:lpstr>Γυμνάσιο </vt:lpstr>
      <vt:lpstr>Σχολικές μονάδες ειδικής αγωγής  </vt:lpstr>
      <vt:lpstr>Προτάσεις των εκπαιδευτικών</vt:lpstr>
      <vt:lpstr> Μέρος Β΄ </vt:lpstr>
      <vt:lpstr>Διαφοροποίηση της διδασκαλίας στη σύγχρονη εκπαίδευση </vt:lpstr>
      <vt:lpstr>Διαφοροποίηση της διδασκαλίας στη σύγχρονη εκπαίδευση – Η μετανεωτερική στροφή</vt:lpstr>
      <vt:lpstr>Βασικά χαρακτηριστικά της διαφοροποιημένης διδασκαλίας  (Tomlinson, 1999)</vt:lpstr>
      <vt:lpstr>Πέντε βασικές όψεις της διαφοροποιημένης διδασκαλίας (Tomlinson, C. 2016)</vt:lpstr>
      <vt:lpstr>Ο ρόλος του εκπαιδευτικού</vt:lpstr>
      <vt:lpstr> Εναλλακτικές προσεγγίσεις εκπαιδευτικής αξιολόγησης </vt:lpstr>
      <vt:lpstr> Ισχύον αξιολογικό πλαίσιο </vt:lpstr>
      <vt:lpstr>  Βασική παραδοχή </vt:lpstr>
      <vt:lpstr>  Βασική παραδοχή </vt:lpstr>
      <vt:lpstr>Οι μορφές αυτές αλληλοσυνδέονται και αλληλοσυμπληρώνονται δίνοντας έμφαση: </vt:lpstr>
      <vt:lpstr>Η περιγραφική αξιολόγηση…. </vt:lpstr>
      <vt:lpstr>Η περιγραφική αξιολόγηση…. </vt:lpstr>
      <vt:lpstr>Η περιγραφική αξιολόγηση </vt:lpstr>
      <vt:lpstr> Γιατί κρίνεται σκόπιμη η περιγραφική αξιολόγηση </vt:lpstr>
      <vt:lpstr>Μέθοδοι αξιολόγησης</vt:lpstr>
      <vt:lpstr>Μέθοδοι αξιολόγησης</vt:lpstr>
      <vt:lpstr>Τα στάδια της αξιολόγησης στην τάξη….</vt:lpstr>
      <vt:lpstr>Τα στάδια της αξιολόγησης…</vt:lpstr>
      <vt:lpstr>Τα στάδια της αξιολογικής διαδικασίας</vt:lpstr>
      <vt:lpstr>Αυτοαξιολόγηση…</vt:lpstr>
      <vt:lpstr>Ευκαιρίες αυτοαξιολόγησης…</vt:lpstr>
      <vt:lpstr>Παρουσίαση του PowerPoint</vt:lpstr>
      <vt:lpstr>Ετεροαξιολόγηση</vt:lpstr>
      <vt:lpstr>Παρουσίαση του PowerPoint</vt:lpstr>
      <vt:lpstr>Παρατήρηση</vt:lpstr>
      <vt:lpstr>Παρατήρηση και καταγραφή</vt:lpstr>
      <vt:lpstr>Παρουσίαση του PowerPoint</vt:lpstr>
      <vt:lpstr>Παρουσίαση του PowerPoint</vt:lpstr>
      <vt:lpstr>Γραπτή δοκιμασία</vt:lpstr>
      <vt:lpstr>Παρουσίαση του PowerPoint</vt:lpstr>
      <vt:lpstr>Φάκελος μαθητή/-ήτριας</vt:lpstr>
      <vt:lpstr>Παρουσίαση του PowerPoint</vt:lpstr>
      <vt:lpstr>Παρουσίαση του PowerPoint</vt:lpstr>
      <vt:lpstr>Συζητήσεις</vt:lpstr>
      <vt:lpstr>Παρουσίαση του PowerPoint</vt:lpstr>
      <vt:lpstr>Η συλλογή των αξιολογικών δεδομένων</vt:lpstr>
      <vt:lpstr>Κεντρικά ερωτήματα</vt:lpstr>
      <vt:lpstr>Τι είδους στοιχεία αναζητούμε;</vt:lpstr>
      <vt:lpstr>Η καταγραφή αξιολογικών δεδομένων </vt:lpstr>
      <vt:lpstr>Παρουσίαση του PowerPoint</vt:lpstr>
      <vt:lpstr>Παρουσίαση του PowerPoint</vt:lpstr>
      <vt:lpstr>Ανάλυση &amp; ερμηνεία αξιολογικών δεδομένων </vt:lpstr>
      <vt:lpstr>Παρουσίαση του PowerPoint</vt:lpstr>
      <vt:lpstr>Παρουσίαση του PowerPoint</vt:lpstr>
      <vt:lpstr>Η αξιοποίηση των δεδομένων </vt:lpstr>
      <vt:lpstr>Κοινοποίηση των αξιολογικών δεδομένων </vt:lpstr>
      <vt:lpstr>Έκθεση Προόδου</vt:lpstr>
      <vt:lpstr>Έκθεση Προόδου</vt:lpstr>
      <vt:lpstr>Η Έκθεση Προόδου στο Νηπιαγωγείο </vt:lpstr>
      <vt:lpstr>Η Έκθεση Προόδου στο Νηπιαγωγείο </vt:lpstr>
      <vt:lpstr>Η Έκθεση Προόδου στο Νηπιαγωγείο </vt:lpstr>
      <vt:lpstr>Παρουσίαση του PowerPoint</vt:lpstr>
      <vt:lpstr>Παρουσίαση του PowerPoint</vt:lpstr>
      <vt:lpstr>Η Έκθεση Προόδου στο Δημοτικό </vt:lpstr>
      <vt:lpstr>Η Έκθεση Προόδου στο Δημοτικό </vt:lpstr>
      <vt:lpstr>Η Έκθεση Προόδου στο Δημοτικό </vt:lpstr>
      <vt:lpstr>Η Έκθεση Προόδου στο Γυμνάσιο </vt:lpstr>
      <vt:lpstr>Η Έκθεση Προόδου στο Γυμνάσιο </vt:lpstr>
      <vt:lpstr>Η Έκθεση Προόδου στο Γυμνάσιο </vt:lpstr>
      <vt:lpstr>Η Έκθεση Προόδου στο Γυμνάσιο </vt:lpstr>
      <vt:lpstr>Παρουσίαση του PowerPoint</vt:lpstr>
      <vt:lpstr>Παρουσίαση του PowerPoint</vt:lpstr>
      <vt:lpstr>Παρουσίαση του PowerPoint</vt:lpstr>
      <vt:lpstr>Θεσμικό πλαίσιο για την Αξιολόγηση των μαθητών και μαθητριών στην Υποχρεωτική Εκπαίδευση</vt:lpstr>
      <vt:lpstr>Αξιολόγηση μαθητών/-τριών Προσχολικής Ηλικίας</vt:lpstr>
      <vt:lpstr>Αξιολόγηση μαθητών/-τριών Προσχολικής Ηλικίας</vt:lpstr>
      <vt:lpstr>Αξιολόγηση μαθητών/-τριών Προσχολικής Ηλικίας</vt:lpstr>
      <vt:lpstr>Αξιολόγηση μαθητών/-τριών προσχολικής ηλικίας στην Ειδική Αγωγή </vt:lpstr>
      <vt:lpstr>Αξιολόγηση μαθητών/-τριών Δημοτικού Σχολείου – Ενισχυτική Διδασκαλία</vt:lpstr>
      <vt:lpstr>Έννοια - σκοπός αξιολόγησης στο Δημοτικό</vt:lpstr>
      <vt:lpstr>Διαδικασία αξιολόγησης στο Δημοτικό</vt:lpstr>
      <vt:lpstr>Περιγραφική αξιολόγηση στο Δημοτικό (ΠΔ 8/1995, άρθρ. 3)</vt:lpstr>
      <vt:lpstr>Περιγραφική αξιολόγηση στο Δημοτικό (ΠΔ 8/1995, άρθρ. 3)</vt:lpstr>
      <vt:lpstr>Η αξιολόγηση μαθητών/-τριών στο Γυμνάσιο – Ενισχυτική διδασκαλία</vt:lpstr>
      <vt:lpstr>Η Περιγραφική Αξιολόγηση στο πλαίσιο του Προγράμματος Ενισχυτικής Διδασκαλίας στα Γυμνάσια </vt:lpstr>
      <vt:lpstr>Η αξιολόγηση μαθητών/-τριών στο Γυμνάσιο – Ενισχυτική διδασκαλία</vt:lpstr>
      <vt:lpstr>Η αξιολόγηση μαθητών/-τριών στο Γυμνάσιο – Ενισχυτική διδασκαλία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Ελευθέριος Βεκρής  - Αθανάσιος Στράντζαλος Ινστιτούτο Εκπαιδευτικής Πολιτικής</dc:title>
  <dc:creator>lefteris vekris</dc:creator>
  <cp:lastModifiedBy>Νίκα Μαρία</cp:lastModifiedBy>
  <cp:revision>116</cp:revision>
  <dcterms:created xsi:type="dcterms:W3CDTF">2019-01-17T07:55:40Z</dcterms:created>
  <dcterms:modified xsi:type="dcterms:W3CDTF">2019-02-08T13:57:21Z</dcterms:modified>
</cp:coreProperties>
</file>